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00" autoAdjust="0"/>
    <p:restoredTop sz="94660"/>
  </p:normalViewPr>
  <p:slideViewPr>
    <p:cSldViewPr>
      <p:cViewPr>
        <p:scale>
          <a:sx n="80" d="100"/>
          <a:sy n="80" d="100"/>
        </p:scale>
        <p:origin x="-1332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F8ECF-1885-4C3D-B0F2-9078FDF86BEF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CC48-A045-484F-9934-AEAE369823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10B3-3F85-4A19-8C2D-F32762710C18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97853-8327-4AED-AF43-8689994BB4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74C9-884C-4D87-A57E-05B8C39FC3BA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C502-8739-436F-A907-E14D7C1960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D961-3A73-40FC-8D03-16F5972C048B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5F59-A9F9-46F4-A662-0525445003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4AD2-8B18-4B0D-B48C-9FAFFFCA5F0C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111A6-6F32-4A4F-AADC-9992F3FB56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A1CE-C8D8-48DF-8D9A-F1A5480AE8C0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FF3ED-2F80-4283-B242-577F6223BE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D02F-DD4D-4F88-84BF-6147479D1C2E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7C681-E8CF-4BAD-85D0-738734478D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83775-C4CF-4D34-A4C9-F51EAA2A4BAF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15B1-7EA1-4371-AFE6-039F0E4AE3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BD04D-F7B0-48EF-A178-92BB00C25976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8C4E-73F3-4FAA-9E08-0178D16AAA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1A1D-1A93-4472-9C97-DA06147FD2CC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C6E3B-4181-4AD6-B931-C70EEE8A54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C1B2C-24C3-498E-ACCE-5E53940884AF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1B300-111D-49C9-B53B-CE7E46F96C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B681E4-5A1A-45C3-B847-52BD24582974}" type="datetimeFigureOut">
              <a:rPr lang="zh-TW" altLang="en-US"/>
              <a:pPr>
                <a:defRPr/>
              </a:pPr>
              <a:t>2017/4/19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AFC6E6-2CD2-4294-B9D0-E935A7F750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360039"/>
          </a:xfrm>
        </p:spPr>
        <p:txBody>
          <a:bodyPr/>
          <a:lstStyle/>
          <a:p>
            <a:r>
              <a:rPr lang="en-US" altLang="zh-TW" sz="2400" b="1" u="sng" dirty="0" smtClean="0">
                <a:ea typeface="微軟正黑體" pitchFamily="34" charset="-120"/>
              </a:rPr>
              <a:t>Antiyal</a:t>
            </a:r>
            <a:r>
              <a:rPr lang="zh-TW" altLang="zh-TW" sz="2400" b="1" u="sng" dirty="0" smtClean="0">
                <a:ea typeface="微軟正黑體" pitchFamily="34" charset="-120"/>
              </a:rPr>
              <a:t>酒莊介紹</a:t>
            </a:r>
            <a:endParaRPr lang="zh-TW" altLang="en-US" sz="2400" dirty="0"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568952" cy="3600400"/>
          </a:xfrm>
        </p:spPr>
        <p:txBody>
          <a:bodyPr/>
          <a:lstStyle/>
          <a:p>
            <a:pPr marL="177800" lvl="0" indent="-177800" algn="l">
              <a:buFont typeface="Arial" pitchFamily="34" charset="0"/>
              <a:buChar char="•"/>
            </a:pP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Antiyal 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(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為智利母語”太陽之子“之意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)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酒莊位於</a:t>
            </a:r>
            <a:r>
              <a:rPr lang="en-US" altLang="zh-TW" sz="1600" b="1" dirty="0" err="1" smtClean="0">
                <a:solidFill>
                  <a:schemeClr val="tx1"/>
                </a:solidFill>
                <a:ea typeface="微軟正黑體" pitchFamily="34" charset="-120"/>
              </a:rPr>
              <a:t>Maipo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谷，擁有兩個不同的地塊；一處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為</a:t>
            </a:r>
            <a:r>
              <a:rPr lang="zh-TW" altLang="en-US" sz="1600" b="1" dirty="0" smtClean="0">
                <a:solidFill>
                  <a:schemeClr val="tx1"/>
                </a:solidFill>
                <a:ea typeface="微軟正黑體" pitchFamily="34" charset="-120"/>
              </a:rPr>
              <a:t> 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Alto </a:t>
            </a:r>
            <a:r>
              <a:rPr lang="en-US" altLang="zh-TW" sz="1600" b="1" dirty="0" err="1" smtClean="0">
                <a:solidFill>
                  <a:schemeClr val="tx1"/>
                </a:solidFill>
                <a:ea typeface="微軟正黑體" pitchFamily="34" charset="-120"/>
              </a:rPr>
              <a:t>Maipo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山麓下的“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Los </a:t>
            </a:r>
            <a:r>
              <a:rPr lang="en-US" altLang="zh-TW" sz="1600" b="1" dirty="0" err="1" smtClean="0">
                <a:solidFill>
                  <a:schemeClr val="tx1"/>
                </a:solidFill>
                <a:ea typeface="微軟正黑體" pitchFamily="34" charset="-120"/>
              </a:rPr>
              <a:t>Olivos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”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(1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公頃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) 1996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年開始種植卡本內蘇維翁，另一地塊為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El Escorial(20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公頃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)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，在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2004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年再種植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4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公頃，其中包括卡本內蘇維翁、卡門涅爾、希哈和小維鐸。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2009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、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2012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及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2013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年間再種植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4.7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公頃，品種為格納希、卡門涅爾、卡本內蘇維翁及希哈。另外種植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1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公頃的杏仁，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1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公頃的草原，除此之外，也保留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7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公頃森林土地予以自然生態、果實、野生動物共享棲息，完整實踐其酒莊永續發展、尊重自然的信念。</a:t>
            </a:r>
            <a:endParaRPr lang="zh-TW" altLang="zh-TW" sz="1600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marL="177800" lvl="0" indent="-177800" algn="l">
              <a:spcBef>
                <a:spcPts val="800"/>
              </a:spcBef>
              <a:buFont typeface="Arial" pitchFamily="34" charset="0"/>
              <a:buChar char="•"/>
            </a:pP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酒莊採用自然動力法，以超越有機的更高層次實踐農業，精細控管低產量，每一植株僅生產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1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公斤。相信以此方式最能展現出葡萄酒的風土特質。</a:t>
            </a:r>
            <a:endParaRPr lang="zh-TW" altLang="zh-TW" sz="1600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marL="177800" lvl="0" indent="-177800" algn="l">
              <a:spcBef>
                <a:spcPts val="800"/>
              </a:spcBef>
              <a:buFont typeface="Arial" pitchFamily="34" charset="0"/>
              <a:buChar char="•"/>
            </a:pP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Antiyal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酒莊莊主</a:t>
            </a:r>
            <a:r>
              <a:rPr lang="fr-FR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Alvaro Espinoza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來自釀酒世家，為智利第一位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以</a:t>
            </a:r>
            <a:endParaRPr lang="en-US" altLang="zh-TW" sz="1600" b="1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marL="177800" lvl="0" algn="l">
              <a:spcBef>
                <a:spcPts val="0"/>
              </a:spcBef>
            </a:pP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自然</a:t>
            </a:r>
            <a:r>
              <a:rPr lang="zh-TW" altLang="en-US" sz="1600" b="1" dirty="0" smtClean="0">
                <a:solidFill>
                  <a:schemeClr val="tx1"/>
                </a:solidFill>
                <a:ea typeface="微軟正黑體" pitchFamily="34" charset="-120"/>
              </a:rPr>
              <a:t>動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力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法種植葡萄的釀酒師。發掘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Carmenere(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卡門涅爾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)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葡萄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品</a:t>
            </a:r>
            <a:endParaRPr lang="en-US" altLang="zh-TW" sz="1600" b="1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marL="177800" lvl="0" algn="l">
              <a:spcBef>
                <a:spcPts val="0"/>
              </a:spcBef>
            </a:pP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種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而翻轉整個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智利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葡萄酒界，為智利有機葡萄酒的指標。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2015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年</a:t>
            </a:r>
            <a:endParaRPr lang="en-US" altLang="zh-TW" sz="1600" b="1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marL="177800" lvl="0" algn="l">
              <a:spcBef>
                <a:spcPts val="0"/>
              </a:spcBef>
            </a:pP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Decanter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雜誌選為世界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50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位最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具影響力的釀酒師之一。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Wine </a:t>
            </a:r>
            <a:endParaRPr lang="en-US" altLang="zh-TW" sz="1600" b="1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marL="177800" lvl="0" algn="l">
              <a:spcBef>
                <a:spcPts val="0"/>
              </a:spcBef>
            </a:pP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Master 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Tim </a:t>
            </a:r>
            <a:r>
              <a:rPr lang="en-US" altLang="zh-TW" sz="1600" b="1" dirty="0" err="1" smtClean="0">
                <a:solidFill>
                  <a:schemeClr val="tx1"/>
                </a:solidFill>
                <a:ea typeface="微軟正黑體" pitchFamily="34" charset="-120"/>
              </a:rPr>
              <a:t>Atkin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在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2017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年的智利分級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評鑑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中將其列在第一級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 </a:t>
            </a:r>
            <a:endParaRPr lang="en-US" altLang="zh-TW" sz="1600" b="1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marL="177800" lvl="0" algn="l">
              <a:spcBef>
                <a:spcPts val="0"/>
              </a:spcBef>
            </a:pP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(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總共分五級，第一級為最高榮譽</a:t>
            </a:r>
            <a:r>
              <a:rPr lang="en-US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) </a:t>
            </a:r>
            <a:r>
              <a:rPr lang="zh-TW" altLang="zh-TW" sz="1600" b="1" dirty="0" smtClean="0">
                <a:solidFill>
                  <a:schemeClr val="tx1"/>
                </a:solidFill>
                <a:ea typeface="微軟正黑體" pitchFamily="34" charset="-120"/>
              </a:rPr>
              <a:t>。 </a:t>
            </a:r>
            <a:endParaRPr lang="zh-TW" altLang="zh-TW" sz="1600" dirty="0" smtClean="0">
              <a:solidFill>
                <a:schemeClr val="tx1"/>
              </a:solidFill>
              <a:ea typeface="微軟正黑體" pitchFamily="34" charset="-120"/>
            </a:endParaRPr>
          </a:p>
          <a:p>
            <a:pPr algn="l"/>
            <a:endParaRPr lang="zh-TW" altLang="en-US" sz="2000" dirty="0"/>
          </a:p>
        </p:txBody>
      </p:sp>
      <p:pic>
        <p:nvPicPr>
          <p:cNvPr id="4" name="圖片 3" descr="https://pbs.twimg.com/profile_banners/3386711806/1437529925/1500x5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4504312" cy="157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 descr="Antiya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764704"/>
            <a:ext cx="1624924" cy="163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 descr="「Antiyal Alvaro Espinoza」的圖片搜尋結果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581128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/>
          <a:lstStyle/>
          <a:p>
            <a:pPr algn="l"/>
            <a: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  <a:t>Antiyal </a:t>
            </a:r>
            <a:r>
              <a:rPr lang="en-US" altLang="zh-TW" sz="2400" b="1" u="sng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  <a:t>2014</a:t>
            </a:r>
            <a:b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阿波羅之子紅葡萄酒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5544616" cy="460851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葡萄品種：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49%</a:t>
            </a:r>
            <a:r>
              <a:rPr lang="zh-TW" altLang="en-GB" sz="1600" b="1" dirty="0" smtClean="0">
                <a:latin typeface="微軟正黑體" pitchFamily="34" charset="-120"/>
                <a:ea typeface="微軟正黑體" pitchFamily="34" charset="-120"/>
              </a:rPr>
              <a:t>卡門涅爾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. 36%</a:t>
            </a:r>
            <a:r>
              <a:rPr lang="zh-TW" altLang="en-GB" sz="1600" b="1" dirty="0" smtClean="0">
                <a:latin typeface="微軟正黑體" pitchFamily="34" charset="-120"/>
                <a:ea typeface="微軟正黑體" pitchFamily="34" charset="-120"/>
              </a:rPr>
              <a:t>卡本內蘇維翁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. 15%</a:t>
            </a:r>
            <a:r>
              <a:rPr lang="zh-TW" altLang="en-GB" sz="1600" b="1" dirty="0" smtClean="0">
                <a:latin typeface="微軟正黑體" pitchFamily="34" charset="-120"/>
                <a:ea typeface="微軟正黑體" pitchFamily="34" charset="-120"/>
              </a:rPr>
              <a:t>希哈</a:t>
            </a:r>
            <a:endParaRPr lang="en-US" altLang="zh-TW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產區：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100% </a:t>
            </a:r>
            <a:r>
              <a:rPr lang="en-GB" altLang="zh-TW" sz="1600" b="1" dirty="0" err="1" smtClean="0">
                <a:latin typeface="微軟正黑體" pitchFamily="34" charset="-120"/>
                <a:ea typeface="微軟正黑體" pitchFamily="34" charset="-120"/>
              </a:rPr>
              <a:t>Maipo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 Valley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釀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造：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手工採收，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精選葡萄後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重力壓榨，使用葡萄皮上的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天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然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酵母於不銹鋼桶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26º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發酵，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浸漬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一個月。酒汁壓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出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後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存放於法國橡木桶。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70％新桶及25％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一年的舊桶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％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於蛋型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水泥槽中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進行乳酸發酵及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醇化。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進行換桶，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個月桶陳後裝瓶。裝瓶後靜置酒窖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中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個月後上市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品酒筆記：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深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暗紅色，櫻桃果醬和黑醋栗，奶油香草橡木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氣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息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。口感飽滿且層次豐富，細緻單寧和清爽的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酸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度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，微帶辛辣的紅醋栗果實。天鵝絨般的質地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美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味令人垂涎的尾韻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得獎記錄：</a:t>
            </a:r>
            <a:r>
              <a:rPr lang="en-US" altLang="zh-TW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zh-TW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年份為</a:t>
            </a:r>
            <a:r>
              <a:rPr lang="en-US" altLang="zh-TW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Decanter 2016 World Wide </a:t>
            </a:r>
            <a:endParaRPr lang="en-US" altLang="zh-TW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en-US" altLang="zh-TW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Awards</a:t>
            </a:r>
            <a:r>
              <a:rPr lang="zh-TW" altLang="en-US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zh-TW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銀</a:t>
            </a:r>
            <a:r>
              <a:rPr lang="zh-TW" altLang="zh-TW" sz="1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牌獎</a:t>
            </a:r>
            <a:endParaRPr lang="en-US" altLang="zh-TW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admin\Pictures\Antiyal\1_antiy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836712"/>
            <a:ext cx="2779384" cy="4185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/>
          <a:lstStyle/>
          <a:p>
            <a:pPr algn="l"/>
            <a:r>
              <a:rPr lang="en-US" altLang="zh-TW" sz="2400" b="1" u="sng" dirty="0" smtClean="0">
                <a:ea typeface="微軟正黑體" pitchFamily="34" charset="-120"/>
              </a:rPr>
              <a:t>Antiyal-Carmenere 2014</a:t>
            </a:r>
            <a:br>
              <a:rPr lang="en-US" altLang="zh-TW" sz="2400" b="1" u="sng" dirty="0" smtClean="0">
                <a:ea typeface="微軟正黑體" pitchFamily="34" charset="-120"/>
              </a:rPr>
            </a:br>
            <a:r>
              <a:rPr lang="zh-TW" altLang="en-US" sz="2400" b="1" u="sng" dirty="0" smtClean="0">
                <a:ea typeface="微軟正黑體" pitchFamily="34" charset="-120"/>
              </a:rPr>
              <a:t>阿波羅之子卡門涅爾紅葡萄酒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395536" y="1601416"/>
            <a:ext cx="5472608" cy="525658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葡萄品種：</a:t>
            </a:r>
            <a:r>
              <a:rPr lang="es-CL" altLang="zh-TW" sz="1600" b="1" dirty="0" smtClean="0">
                <a:latin typeface="微軟正黑體" pitchFamily="34" charset="-120"/>
                <a:ea typeface="微軟正黑體" pitchFamily="34" charset="-120"/>
              </a:rPr>
              <a:t>100%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卡門涅爾</a:t>
            </a:r>
            <a:endParaRPr lang="en-US" altLang="zh-TW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區：</a:t>
            </a:r>
            <a:r>
              <a:rPr lang="es-CL" altLang="zh-TW" sz="1600" b="1" dirty="0" smtClean="0">
                <a:latin typeface="微軟正黑體" pitchFamily="34" charset="-120"/>
                <a:ea typeface="微軟正黑體" pitchFamily="34" charset="-120"/>
              </a:rPr>
              <a:t>Maipo Valley </a:t>
            </a:r>
          </a:p>
          <a:p>
            <a:pPr marL="0" indent="0">
              <a:lnSpc>
                <a:spcPct val="80000"/>
              </a:lnSpc>
              <a:buNone/>
            </a:pPr>
            <a:endParaRPr lang="es-CL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釀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造：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手工採收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，精選葡萄後重力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壓榨，使用葡萄皮上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天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然酵母於不銹鋼桶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26º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發酵，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浸漬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一個月。酒汁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壓　　　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出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後存放於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670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公升的蛋型水泥槽中進行乳酸發酵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及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醇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化，為期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個月。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2015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月裝瓶，靜置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後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上市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品酒筆記：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新鮮，純淨的紫羅蘭和李子，黑胡椒的香氣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口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感中等身材，質感十分精緻，絲絨般且清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新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口感。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1" name="Picture 3" descr="C:\Users\admin\Pictures\Antiyal\_DSC4535CARMENER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196752"/>
            <a:ext cx="2787695" cy="4197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778098"/>
          </a:xfrm>
        </p:spPr>
        <p:txBody>
          <a:bodyPr/>
          <a:lstStyle/>
          <a:p>
            <a:pPr algn="l"/>
            <a:r>
              <a:rPr lang="en-US" altLang="zh-TW" sz="2400" b="1" u="sng" dirty="0" err="1" smtClean="0">
                <a:ea typeface="微軟正黑體" pitchFamily="34" charset="-120"/>
              </a:rPr>
              <a:t>Kuyen</a:t>
            </a:r>
            <a:r>
              <a:rPr lang="en-US" altLang="zh-TW" sz="2400" b="1" u="sng" dirty="0" smtClean="0">
                <a:ea typeface="微軟正黑體" pitchFamily="34" charset="-120"/>
              </a:rPr>
              <a:t> 2013</a:t>
            </a:r>
            <a:br>
              <a:rPr lang="en-US" altLang="zh-TW" sz="2400" b="1" u="sng" dirty="0" smtClean="0">
                <a:ea typeface="微軟正黑體" pitchFamily="34" charset="-120"/>
              </a:rPr>
            </a:br>
            <a:r>
              <a:rPr lang="zh-TW" altLang="en-US" sz="2400" b="1" u="sng" dirty="0" smtClean="0">
                <a:ea typeface="微軟正黑體" pitchFamily="34" charset="-120"/>
              </a:rPr>
              <a:t>月亮紅葡萄酒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5904656" cy="43204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葡萄品種：</a:t>
            </a:r>
            <a:r>
              <a:rPr lang="fr-FR" altLang="zh-TW" sz="1600" b="1" dirty="0" smtClean="0">
                <a:latin typeface="微軟正黑體" pitchFamily="34" charset="-120"/>
                <a:ea typeface="微軟正黑體" pitchFamily="34" charset="-120"/>
              </a:rPr>
              <a:t>57%</a:t>
            </a:r>
            <a:r>
              <a:rPr lang="zh-TW" altLang="fr-FR" sz="1600" b="1" dirty="0" smtClean="0">
                <a:latin typeface="微軟正黑體" pitchFamily="34" charset="-120"/>
                <a:ea typeface="微軟正黑體" pitchFamily="34" charset="-120"/>
              </a:rPr>
              <a:t>希哈</a:t>
            </a:r>
            <a:r>
              <a:rPr lang="fr-FR" altLang="zh-TW" sz="1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fr-FR" altLang="zh-TW" sz="1600" b="1" dirty="0" smtClean="0">
                <a:latin typeface="微軟正黑體" pitchFamily="34" charset="-120"/>
                <a:ea typeface="微軟正黑體" pitchFamily="34" charset="-120"/>
              </a:rPr>
              <a:t>2%</a:t>
            </a:r>
            <a:r>
              <a:rPr lang="zh-TW" altLang="fr-FR" sz="1600" b="1" dirty="0" smtClean="0">
                <a:latin typeface="微軟正黑體" pitchFamily="34" charset="-120"/>
                <a:ea typeface="微軟正黑體" pitchFamily="34" charset="-120"/>
              </a:rPr>
              <a:t>卡本內蘇維翁</a:t>
            </a:r>
            <a:r>
              <a:rPr lang="fr-FR" altLang="zh-TW" sz="1600" b="1" dirty="0" smtClean="0">
                <a:latin typeface="微軟正黑體" pitchFamily="34" charset="-120"/>
                <a:ea typeface="微軟正黑體" pitchFamily="34" charset="-120"/>
              </a:rPr>
              <a:t>. 8%</a:t>
            </a:r>
            <a:r>
              <a:rPr lang="zh-TW" altLang="fr-FR" sz="1600" b="1" dirty="0" smtClean="0">
                <a:latin typeface="微軟正黑體" pitchFamily="34" charset="-120"/>
                <a:ea typeface="微軟正黑體" pitchFamily="34" charset="-120"/>
              </a:rPr>
              <a:t>卡門涅爾</a:t>
            </a:r>
            <a:r>
              <a:rPr lang="fr-FR" altLang="zh-TW" sz="1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marL="0" indent="0">
              <a:lnSpc>
                <a:spcPts val="192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fr-FR" altLang="zh-TW" sz="1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fr-FR" altLang="zh-TW" sz="1600" b="1" dirty="0" smtClean="0">
                <a:latin typeface="微軟正黑體" pitchFamily="34" charset="-120"/>
                <a:ea typeface="微軟正黑體" pitchFamily="34" charset="-120"/>
              </a:rPr>
              <a:t>3%</a:t>
            </a:r>
            <a:r>
              <a:rPr lang="zh-TW" altLang="fr-FR" sz="1600" b="1" dirty="0" smtClean="0">
                <a:latin typeface="微軟正黑體" pitchFamily="34" charset="-120"/>
                <a:ea typeface="微軟正黑體" pitchFamily="34" charset="-120"/>
              </a:rPr>
              <a:t>小維鐸</a:t>
            </a:r>
            <a:endParaRPr lang="en-US" altLang="zh-TW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區：</a:t>
            </a:r>
            <a:r>
              <a:rPr lang="fr-FR" altLang="zh-TW" sz="1600" b="1" dirty="0" smtClean="0">
                <a:latin typeface="微軟正黑體" pitchFamily="34" charset="-120"/>
                <a:ea typeface="微軟正黑體" pitchFamily="34" charset="-120"/>
              </a:rPr>
              <a:t>100% Maipo Valley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fr-FR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釀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造：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手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工採收，精選葡萄後重力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壓榨，使用葡萄皮上的天然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酵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母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於不銹鋼桶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26º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發酵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浸漬25天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。壓汁後酒汁存放於法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國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橡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木桶中，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％新桶及40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％一年舊桶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、40％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二年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舊桶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中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進行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乳酸發酵及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醇化，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個月換桶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酒汁無添加澄清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劑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橡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木桶中陳年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個月後裝瓶，裝瓶後靜置酒窖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後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上市。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品酒筆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記：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Kuyen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口感飽滿且均衡，雪松和深色漿果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香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氣，柔順的口感，豐富的黑莓口味，一點點巧克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力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葡萄酒是成熟的，爽口與細緻的單寧，尾韻悠長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spc="50" dirty="0" smtClean="0">
                <a:ln w="11430"/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得獎記錄：</a:t>
            </a:r>
            <a:r>
              <a:rPr lang="en-US" altLang="zh-TW" sz="1600" b="1" spc="50" dirty="0" smtClean="0">
                <a:ln w="11430"/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Decanter </a:t>
            </a:r>
            <a:r>
              <a:rPr lang="en-US" altLang="zh-TW" sz="1600" b="1" spc="50" dirty="0" smtClean="0">
                <a:ln w="11430"/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World Wine</a:t>
            </a:r>
            <a:r>
              <a:rPr lang="zh-TW" altLang="en-US" sz="1600" b="1" spc="50" dirty="0" smtClean="0">
                <a:ln w="11430"/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1600" b="1" spc="50" dirty="0" smtClean="0">
                <a:ln w="11430"/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Awards – </a:t>
            </a:r>
            <a:r>
              <a:rPr lang="zh-TW" altLang="en-US" sz="1600" b="1" spc="50" dirty="0" smtClean="0">
                <a:ln w="11430"/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銅牌獎</a:t>
            </a:r>
            <a:endParaRPr lang="en-US" altLang="zh-TW" sz="1600" b="1" spc="50" dirty="0" smtClean="0">
              <a:ln w="11430"/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/>
          </a:p>
        </p:txBody>
      </p:sp>
      <p:pic>
        <p:nvPicPr>
          <p:cNvPr id="4" name="Picture 2" descr="C:\Users\admin\Pictures\Antiyal\_KUY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124744"/>
            <a:ext cx="2668879" cy="4019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6686568" cy="850106"/>
          </a:xfrm>
        </p:spPr>
        <p:txBody>
          <a:bodyPr/>
          <a:lstStyle/>
          <a:p>
            <a:pPr algn="l"/>
            <a: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  <a:t>Pura Fe Cabernet Sauvignon 2014</a:t>
            </a:r>
            <a:b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熱血卡本內蘇維翁紅葡萄酒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23528" y="1601416"/>
            <a:ext cx="5760640" cy="398782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葡萄品種：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zh-TW" altLang="en-GB" sz="1600" b="1" dirty="0" smtClean="0">
                <a:latin typeface="微軟正黑體" pitchFamily="34" charset="-120"/>
                <a:ea typeface="微軟正黑體" pitchFamily="34" charset="-120"/>
              </a:rPr>
              <a:t>卡本內蘇維翁</a:t>
            </a:r>
            <a:endParaRPr lang="en-US" altLang="zh-TW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區：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100% </a:t>
            </a:r>
            <a:r>
              <a:rPr lang="en-GB" altLang="zh-TW" sz="1600" b="1" dirty="0" err="1" smtClean="0">
                <a:latin typeface="微軟正黑體" pitchFamily="34" charset="-120"/>
                <a:ea typeface="微軟正黑體" pitchFamily="34" charset="-120"/>
              </a:rPr>
              <a:t>Maipo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 Valley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endParaRPr lang="en-GB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釀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造：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手工採收，精選葡萄後重力壓榨，使用葡萄皮上的天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然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酵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母於不銹鋼桶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26º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發酵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浸漬25天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。酒汁使用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％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法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國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橡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木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三年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舊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桶及50％法國橡木四年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舊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桶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進行乳酸發酵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及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醇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化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。每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個月換桶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酒汁無添加澄清劑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橡木桶中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陳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個月後裝瓶，裝瓶後靜置酒窖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個月後上市。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/>
          </a:p>
        </p:txBody>
      </p:sp>
      <p:pic>
        <p:nvPicPr>
          <p:cNvPr id="4" name="Picture 2" descr="C:\Users\admin\Pictures\Antiyal\_PURA FE CAB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268760"/>
            <a:ext cx="2656601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22114"/>
          </a:xfrm>
        </p:spPr>
        <p:txBody>
          <a:bodyPr/>
          <a:lstStyle/>
          <a:p>
            <a:pPr algn="l"/>
            <a:r>
              <a:rPr lang="en-US" altLang="zh-TW" sz="2400" b="1" u="sng" dirty="0" err="1" smtClean="0">
                <a:ea typeface="微軟正黑體" pitchFamily="34" charset="-120"/>
              </a:rPr>
              <a:t>Pura</a:t>
            </a:r>
            <a:r>
              <a:rPr lang="en-US" altLang="zh-TW" sz="2400" b="1" u="sng" dirty="0" smtClean="0">
                <a:ea typeface="微軟正黑體" pitchFamily="34" charset="-120"/>
              </a:rPr>
              <a:t> Fe </a:t>
            </a:r>
            <a:r>
              <a:rPr lang="en-US" altLang="zh-TW" sz="2400" b="1" u="sng" dirty="0" err="1" smtClean="0">
                <a:ea typeface="微軟正黑體" pitchFamily="34" charset="-120"/>
              </a:rPr>
              <a:t>Garnacha</a:t>
            </a:r>
            <a:r>
              <a:rPr lang="en-US" altLang="zh-TW" sz="2400" b="1" u="sng" dirty="0" smtClean="0">
                <a:ea typeface="微軟正黑體" pitchFamily="34" charset="-120"/>
              </a:rPr>
              <a:t> - Syrah  2014</a:t>
            </a:r>
            <a:br>
              <a:rPr lang="en-US" altLang="zh-TW" sz="2400" b="1" u="sng" dirty="0" smtClean="0">
                <a:ea typeface="微軟正黑體" pitchFamily="34" charset="-120"/>
              </a:rPr>
            </a:br>
            <a:r>
              <a:rPr lang="zh-TW" altLang="en-US" sz="2400" b="1" u="sng" dirty="0" smtClean="0">
                <a:ea typeface="微軟正黑體" pitchFamily="34" charset="-120"/>
              </a:rPr>
              <a:t>熱血格納希</a:t>
            </a:r>
            <a:r>
              <a:rPr lang="en-US" altLang="zh-TW" sz="2400" b="1" u="sng" dirty="0" smtClean="0">
                <a:ea typeface="微軟正黑體" pitchFamily="34" charset="-120"/>
              </a:rPr>
              <a:t>-</a:t>
            </a:r>
            <a:r>
              <a:rPr lang="zh-TW" altLang="en-US" sz="2400" b="1" u="sng" dirty="0" smtClean="0">
                <a:ea typeface="微軟正黑體" pitchFamily="34" charset="-120"/>
              </a:rPr>
              <a:t>希哈紅葡萄酒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5688632" cy="302433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葡萄品種：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75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zh-TW" altLang="en-GB" sz="1600" b="1" dirty="0" smtClean="0">
                <a:latin typeface="微軟正黑體" pitchFamily="34" charset="-120"/>
                <a:ea typeface="微軟正黑體" pitchFamily="34" charset="-120"/>
              </a:rPr>
              <a:t>格納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希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25%</a:t>
            </a:r>
            <a:r>
              <a:rPr lang="zh-TW" altLang="en-GB" sz="1600" b="1" dirty="0" smtClean="0">
                <a:latin typeface="微軟正黑體" pitchFamily="34" charset="-120"/>
                <a:ea typeface="微軟正黑體" pitchFamily="34" charset="-120"/>
              </a:rPr>
              <a:t>希哈</a:t>
            </a:r>
            <a:endParaRPr lang="zh-TW" altLang="en-US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區：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100% </a:t>
            </a:r>
            <a:r>
              <a:rPr lang="en-GB" altLang="zh-TW" sz="1600" b="1" dirty="0" err="1" smtClean="0">
                <a:latin typeface="微軟正黑體" pitchFamily="34" charset="-120"/>
                <a:ea typeface="微軟正黑體" pitchFamily="34" charset="-120"/>
              </a:rPr>
              <a:t>Maipo</a:t>
            </a:r>
            <a:r>
              <a:rPr lang="en-GB" altLang="zh-TW" sz="1600" b="1" dirty="0" smtClean="0">
                <a:latin typeface="微軟正黑體" pitchFamily="34" charset="-120"/>
                <a:ea typeface="微軟正黑體" pitchFamily="34" charset="-120"/>
              </a:rPr>
              <a:t> Valley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GB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GB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釀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造：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手工採收，精選葡萄後重力壓榨，使用葡萄皮上的天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然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酵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母於不銹鋼桶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26º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發酵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浸漬25天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。壓汁後酒汁放置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於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400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公升裝法國橡木桶，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50%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舊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桶及50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三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舊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桶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進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行乳酸發酵及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醇化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。每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個月換桶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酒汁無添加澄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清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劑</a:t>
            </a:r>
            <a:r>
              <a:rPr lang="zh-TW" altLang="zh-TW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橡木桶中陳年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個月後裝瓶，裝瓶後靜置酒窖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後上市。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/>
          </a:p>
          <a:p>
            <a:pPr>
              <a:lnSpc>
                <a:spcPct val="80000"/>
              </a:lnSpc>
            </a:pPr>
            <a:endParaRPr lang="zh-TW" altLang="en-US" sz="1600" dirty="0" smtClean="0"/>
          </a:p>
        </p:txBody>
      </p:sp>
      <p:pic>
        <p:nvPicPr>
          <p:cNvPr id="3075" name="Picture 3" descr="C:\Users\admin\Pictures\Antiyal\4541GARNACHA SYR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24744"/>
            <a:ext cx="237230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pPr algn="l"/>
            <a:r>
              <a:rPr lang="es-CL" altLang="en-US" sz="2400" b="1" u="sng" dirty="0" smtClean="0">
                <a:latin typeface="微軟正黑體" pitchFamily="34" charset="-120"/>
                <a:ea typeface="微軟正黑體" pitchFamily="34" charset="-120"/>
              </a:rPr>
              <a:t>ACHUMA  CABERNET SAUVIGNON </a:t>
            </a:r>
            <a:r>
              <a:rPr lang="es-CL" altLang="en-US" sz="2400" b="1" u="sng" dirty="0" smtClean="0">
                <a:latin typeface="微軟正黑體" pitchFamily="34" charset="-120"/>
                <a:ea typeface="微軟正黑體" pitchFamily="34" charset="-120"/>
              </a:rPr>
              <a:t>2015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阿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庫馬卡本內蘇維翁紅葡萄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酒</a:t>
            </a:r>
            <a:endParaRPr lang="zh-TW" altLang="en-US" sz="2400" b="1" u="sng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6264696" cy="442535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葡萄品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種：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卡本內蘇維翁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土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質；沖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積石灰土、黏土 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區：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Central 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valley</a:t>
            </a:r>
          </a:p>
          <a:p>
            <a:pPr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Achuma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系列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為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Antiyal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收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購葡萄所釀製的葡萄酒。為有機葡萄所釀造。酒汁於法國橡木桶中醇化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個月後裝瓶，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20%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為法國橡木桶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Achuma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是印加語指的是非常特別的仙人掌，在薩滿教中象徵是強大的，天堂的鑰匙，一個精神植物，開著美麗的白色的花，自然地在山中生長，和河床，圍繞著酒莊的屋舍！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</a:b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品酒筆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記：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寶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石紅的色澤，香氣濃郁，新鮮紅色水果如櫻桃，梅子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有些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微泥土味。口感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中等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酒體，均衡多汁，柔順而成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熟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單寧。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 descr="C:\Users\B03612\AppData\Local\Microsoft\Windows\Temporary Internet Files\Content.Word\ACHUMA C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48680"/>
            <a:ext cx="1440160" cy="589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altLang="zh-TW" sz="2400" b="1" u="sng" dirty="0" smtClean="0">
                <a:latin typeface="微軟正黑體" pitchFamily="34" charset="-120"/>
                <a:ea typeface="微軟正黑體" pitchFamily="34" charset="-120"/>
              </a:rPr>
              <a:t>ACHUMA  CARMENERE  2015</a:t>
            </a:r>
            <a:br>
              <a:rPr lang="es-CL" altLang="zh-TW" sz="2400" b="1" u="sng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阿庫馬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卡門涅爾紅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葡萄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酒</a:t>
            </a:r>
            <a:endParaRPr lang="zh-TW" altLang="en-US" sz="2400" u="sng" dirty="0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6192688" cy="480458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葡萄品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種：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% 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卡門涅爾</a:t>
            </a:r>
            <a:b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土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質：沖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積岩石與黏土 </a:t>
            </a:r>
            <a:b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區：</a:t>
            </a:r>
            <a:r>
              <a:rPr lang="en-US" altLang="zh-TW" sz="1600" b="1" dirty="0" err="1" smtClean="0">
                <a:latin typeface="微軟正黑體" pitchFamily="34" charset="-120"/>
                <a:ea typeface="微軟正黑體" pitchFamily="34" charset="-120"/>
              </a:rPr>
              <a:t>Colchagua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Valley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Achuma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系列為其收購葡萄所釀製的葡萄酒。為有機葡萄所釀造。酒汁於法國橡木桶中醇化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個月後裝瓶，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20%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為法國橡木桶。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Achuma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是印加語指的是非常特別的仙人掌，在薩滿教中象徵是強大的，天堂的鑰匙，一個精神植物，開著美麗的白色的花，自然地在山中生長，和河床，圍繞著酒莊的屋舍！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</a:b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品酒筆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記：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顏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色是紅中帶紫。香氣濃郁，紅色水果，梅子，漿果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黑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醋栗和香料。酒體飽滿平衡，成熟和柔軟的單寧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，尾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韻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悠長。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 descr="C:\Users\B03612\AppData\Local\Microsoft\Windows\Temporary Internet Files\Content.Word\ACHUMA Carmener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48680"/>
            <a:ext cx="14401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altLang="zh-TW" sz="2400" b="1" u="sng" dirty="0" smtClean="0">
                <a:latin typeface="微軟正黑體" pitchFamily="34" charset="-120"/>
                <a:ea typeface="微軟正黑體" pitchFamily="34" charset="-120"/>
              </a:rPr>
              <a:t>ACHUMA  CHARDONNAY  2016</a:t>
            </a:r>
            <a:br>
              <a:rPr lang="es-CL" altLang="zh-TW" sz="2400" b="1" u="sng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阿庫馬夏多內白葡萄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酒</a:t>
            </a:r>
            <a:endParaRPr lang="zh-TW" altLang="en-US" sz="2800" b="1" u="sng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6159059" cy="471338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葡萄品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種：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%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夏多內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土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質：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G</a:t>
            </a:r>
            <a:r>
              <a:rPr lang="zh-TW" altLang="zh-TW" sz="1600" b="1" dirty="0" smtClean="0">
                <a:latin typeface="微軟正黑體" pitchFamily="34" charset="-120"/>
                <a:ea typeface="微軟正黑體" pitchFamily="34" charset="-120"/>
              </a:rPr>
              <a:t>ranodiorita</a:t>
            </a:r>
            <a:r>
              <a:rPr lang="zh-TW" altLang="zh-TW" sz="1600" b="1" dirty="0" smtClean="0">
                <a:latin typeface="微軟正黑體" pitchFamily="34" charset="-120"/>
                <a:ea typeface="微軟正黑體" pitchFamily="34" charset="-120"/>
              </a:rPr>
              <a:t>的砂質黏土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區：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Casablanca </a:t>
            </a: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</a:rPr>
              <a:t>Valley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Achuma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系列為其收購葡萄所釀製的葡萄酒。為有機葡萄所釀造。酒汁於醇化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個月後裝瓶，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95%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在不鏽鋼槽中醇化，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5%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在法國橡木桶中。 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Achuma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是印加語指的是非常特別的仙人掌，在薩滿教中象徵是強大的，天堂的鑰匙，一個精神植物，開著美麗的白色的花，自然地在山中生長，和河床，圍繞著酒莊的屋舍！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</a:b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品酒筆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記：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明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亮的淡黃色，檸檬水果，葡萄柚和酸橙的新鮮香氣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　　　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熱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帶水果和細微香料味。口感清爽均衡飽滿，尾韻悠長。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zh-TW" sz="1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s-CL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z="16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 descr="C:\Users\B03612\AppData\Local\Microsoft\Windows\Temporary Internet Files\Content.Word\ACHUMA Chardonna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48680"/>
            <a:ext cx="165618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723</Words>
  <Application>Microsoft Office PowerPoint</Application>
  <PresentationFormat>如螢幕大小 (4:3)</PresentationFormat>
  <Paragraphs>167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Antiyal酒莊介紹</vt:lpstr>
      <vt:lpstr>Antiyal  2014 阿波羅之子紅葡萄酒</vt:lpstr>
      <vt:lpstr>Antiyal-Carmenere 2014 阿波羅之子卡門涅爾紅葡萄酒</vt:lpstr>
      <vt:lpstr>Kuyen 2013 月亮紅葡萄酒</vt:lpstr>
      <vt:lpstr>Pura Fe Cabernet Sauvignon 2014 熱血卡本內蘇維翁紅葡萄酒</vt:lpstr>
      <vt:lpstr>Pura Fe Garnacha - Syrah  2014 熱血格納希-希哈紅葡萄酒</vt:lpstr>
      <vt:lpstr>ACHUMA  CABERNET SAUVIGNON 2015　 阿庫馬卡本內蘇維翁紅葡萄酒</vt:lpstr>
      <vt:lpstr>ACHUMA  CARMENERE  2015 阿庫馬卡門涅爾紅葡萄酒</vt:lpstr>
      <vt:lpstr>ACHUMA  CHARDONNAY  2016 阿庫馬夏多內白葡萄酒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Herve Kerlann  Bourgogne Pinot Noir  2014 柯蘭酒莊勃根地黑皮諾紅葡萄酒  葡萄: 100% 黑皮諾葡萄  土質: 黏土及白堊  樹齡: 平均30年植株  地塊:  由 Mercurey 及 Echevronne 村的數</dc:title>
  <dc:creator>admin</dc:creator>
  <cp:lastModifiedBy>B03612</cp:lastModifiedBy>
  <cp:revision>116</cp:revision>
  <dcterms:created xsi:type="dcterms:W3CDTF">2016-12-05T03:29:07Z</dcterms:created>
  <dcterms:modified xsi:type="dcterms:W3CDTF">2017-04-19T07:32:14Z</dcterms:modified>
</cp:coreProperties>
</file>