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8" r:id="rId3"/>
    <p:sldId id="257" r:id="rId4"/>
    <p:sldId id="259" r:id="rId5"/>
    <p:sldId id="260" r:id="rId6"/>
    <p:sldId id="261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500" autoAdjust="0"/>
    <p:restoredTop sz="94660"/>
  </p:normalViewPr>
  <p:slideViewPr>
    <p:cSldViewPr>
      <p:cViewPr>
        <p:scale>
          <a:sx n="80" d="100"/>
          <a:sy n="80" d="100"/>
        </p:scale>
        <p:origin x="-1332" y="4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8F8ECF-1885-4C3D-B0F2-9078FDF86BEF}" type="datetimeFigureOut">
              <a:rPr lang="zh-TW" altLang="en-US"/>
              <a:pPr>
                <a:defRPr/>
              </a:pPr>
              <a:t>2017/4/19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FCCC48-A045-484F-9934-AEAE369823A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710B3-3F85-4A19-8C2D-F32762710C18}" type="datetimeFigureOut">
              <a:rPr lang="zh-TW" altLang="en-US"/>
              <a:pPr>
                <a:defRPr/>
              </a:pPr>
              <a:t>2017/4/19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D97853-8327-4AED-AF43-8689994BB4E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2874C9-884C-4D87-A57E-05B8C39FC3BA}" type="datetimeFigureOut">
              <a:rPr lang="zh-TW" altLang="en-US"/>
              <a:pPr>
                <a:defRPr/>
              </a:pPr>
              <a:t>2017/4/19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31C502-8739-436F-A907-E14D7C19606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48D961-3A73-40FC-8D03-16F5972C048B}" type="datetimeFigureOut">
              <a:rPr lang="zh-TW" altLang="en-US"/>
              <a:pPr>
                <a:defRPr/>
              </a:pPr>
              <a:t>2017/4/19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A25F59-A9F9-46F4-A662-05254450034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14AD2-8B18-4B0D-B48C-9FAFFFCA5F0C}" type="datetimeFigureOut">
              <a:rPr lang="zh-TW" altLang="en-US"/>
              <a:pPr>
                <a:defRPr/>
              </a:pPr>
              <a:t>2017/4/19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F111A6-6F32-4A4F-AADC-9992F3FB56F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4AA1CE-C8D8-48DF-8D9A-F1A5480AE8C0}" type="datetimeFigureOut">
              <a:rPr lang="zh-TW" altLang="en-US"/>
              <a:pPr>
                <a:defRPr/>
              </a:pPr>
              <a:t>2017/4/19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DFF3ED-2F80-4283-B242-577F6223BEC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72D02F-DD4D-4F88-84BF-6147479D1C2E}" type="datetimeFigureOut">
              <a:rPr lang="zh-TW" altLang="en-US"/>
              <a:pPr>
                <a:defRPr/>
              </a:pPr>
              <a:t>2017/4/19</a:t>
            </a:fld>
            <a:endParaRPr lang="zh-TW" altLang="en-US"/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47C681-E8CF-4BAD-85D0-738734478DE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683775-C4CF-4D34-A4C9-F51EAA2A4BAF}" type="datetimeFigureOut">
              <a:rPr lang="zh-TW" altLang="en-US"/>
              <a:pPr>
                <a:defRPr/>
              </a:pPr>
              <a:t>2017/4/19</a:t>
            </a:fld>
            <a:endParaRPr lang="zh-TW" altLang="en-US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0015B1-7EA1-4371-AFE6-039F0E4AE3B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2BD04D-F7B0-48EF-A178-92BB00C25976}" type="datetimeFigureOut">
              <a:rPr lang="zh-TW" altLang="en-US"/>
              <a:pPr>
                <a:defRPr/>
              </a:pPr>
              <a:t>2017/4/19</a:t>
            </a:fld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DC8C4E-73F3-4FAA-9E08-0178D16AAAE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A21A1D-1A93-4472-9C97-DA06147FD2CC}" type="datetimeFigureOut">
              <a:rPr lang="zh-TW" altLang="en-US"/>
              <a:pPr>
                <a:defRPr/>
              </a:pPr>
              <a:t>2017/4/19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DC6E3B-4181-4AD6-B931-C70EEE8A54E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AC1B2C-24C3-498E-ACCE-5E53940884AF}" type="datetimeFigureOut">
              <a:rPr lang="zh-TW" altLang="en-US"/>
              <a:pPr>
                <a:defRPr/>
              </a:pPr>
              <a:t>2017/4/19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11B300-111D-49C9-B53B-CE7E46F96C0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FDB681E4-5A1A-45C3-B847-52BD24582974}" type="datetimeFigureOut">
              <a:rPr lang="zh-TW" altLang="en-US"/>
              <a:pPr>
                <a:defRPr/>
              </a:pPr>
              <a:t>2017/4/19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8AFC6E6-2CD2-4294-B9D0-E935A7F750B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260649"/>
            <a:ext cx="7772400" cy="360039"/>
          </a:xfrm>
        </p:spPr>
        <p:txBody>
          <a:bodyPr/>
          <a:lstStyle/>
          <a:p>
            <a:r>
              <a:rPr lang="en-US" altLang="zh-TW" sz="2400" b="1" u="sng" dirty="0" smtClean="0">
                <a:ea typeface="微軟正黑體" pitchFamily="34" charset="-120"/>
              </a:rPr>
              <a:t>Antiyal</a:t>
            </a:r>
            <a:r>
              <a:rPr lang="zh-TW" altLang="zh-TW" sz="2400" b="1" u="sng" dirty="0" smtClean="0">
                <a:ea typeface="微軟正黑體" pitchFamily="34" charset="-120"/>
              </a:rPr>
              <a:t>酒莊介紹</a:t>
            </a:r>
            <a:endParaRPr lang="zh-TW" altLang="en-US" sz="2400" dirty="0">
              <a:ea typeface="微軟正黑體" pitchFamily="34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23528" y="2564904"/>
            <a:ext cx="8568952" cy="3600400"/>
          </a:xfrm>
        </p:spPr>
        <p:txBody>
          <a:bodyPr/>
          <a:lstStyle/>
          <a:p>
            <a:pPr marL="177800" lvl="0" indent="-177800" algn="l">
              <a:buFont typeface="Arial" pitchFamily="34" charset="0"/>
              <a:buChar char="•"/>
            </a:pPr>
            <a:r>
              <a:rPr lang="en-US" altLang="zh-TW" sz="1600" b="1" dirty="0" smtClean="0">
                <a:solidFill>
                  <a:schemeClr val="tx1"/>
                </a:solidFill>
                <a:ea typeface="微軟正黑體" pitchFamily="34" charset="-120"/>
              </a:rPr>
              <a:t>Antiyal </a:t>
            </a:r>
            <a:r>
              <a:rPr lang="en-US" altLang="zh-TW" sz="1600" b="1" dirty="0" smtClean="0">
                <a:solidFill>
                  <a:schemeClr val="tx1"/>
                </a:solidFill>
                <a:ea typeface="微軟正黑體" pitchFamily="34" charset="-120"/>
              </a:rPr>
              <a:t>(</a:t>
            </a:r>
            <a:r>
              <a:rPr lang="zh-TW" altLang="zh-TW" sz="1600" b="1" dirty="0" smtClean="0">
                <a:solidFill>
                  <a:schemeClr val="tx1"/>
                </a:solidFill>
                <a:ea typeface="微軟正黑體" pitchFamily="34" charset="-120"/>
              </a:rPr>
              <a:t>為智利母語”太陽之子“之意</a:t>
            </a:r>
            <a:r>
              <a:rPr lang="en-US" altLang="zh-TW" sz="1600" b="1" dirty="0" smtClean="0">
                <a:solidFill>
                  <a:schemeClr val="tx1"/>
                </a:solidFill>
                <a:ea typeface="微軟正黑體" pitchFamily="34" charset="-120"/>
              </a:rPr>
              <a:t>)</a:t>
            </a:r>
            <a:r>
              <a:rPr lang="zh-TW" altLang="zh-TW" sz="1600" b="1" dirty="0" smtClean="0">
                <a:solidFill>
                  <a:schemeClr val="tx1"/>
                </a:solidFill>
                <a:ea typeface="微軟正黑體" pitchFamily="34" charset="-120"/>
              </a:rPr>
              <a:t>酒莊位於</a:t>
            </a:r>
            <a:r>
              <a:rPr lang="en-US" altLang="zh-TW" sz="1600" b="1" dirty="0" err="1" smtClean="0">
                <a:solidFill>
                  <a:schemeClr val="tx1"/>
                </a:solidFill>
                <a:ea typeface="微軟正黑體" pitchFamily="34" charset="-120"/>
              </a:rPr>
              <a:t>Maipo</a:t>
            </a:r>
            <a:r>
              <a:rPr lang="zh-TW" altLang="zh-TW" sz="1600" b="1" dirty="0" smtClean="0">
                <a:solidFill>
                  <a:schemeClr val="tx1"/>
                </a:solidFill>
                <a:ea typeface="微軟正黑體" pitchFamily="34" charset="-120"/>
              </a:rPr>
              <a:t>谷，擁有兩個不同的地塊；一處</a:t>
            </a:r>
            <a:r>
              <a:rPr lang="zh-TW" altLang="zh-TW" sz="1600" b="1" dirty="0" smtClean="0">
                <a:solidFill>
                  <a:schemeClr val="tx1"/>
                </a:solidFill>
                <a:ea typeface="微軟正黑體" pitchFamily="34" charset="-120"/>
              </a:rPr>
              <a:t>為</a:t>
            </a:r>
            <a:r>
              <a:rPr lang="zh-TW" altLang="en-US" sz="1600" b="1" dirty="0" smtClean="0">
                <a:solidFill>
                  <a:schemeClr val="tx1"/>
                </a:solidFill>
                <a:ea typeface="微軟正黑體" pitchFamily="34" charset="-120"/>
              </a:rPr>
              <a:t> </a:t>
            </a:r>
            <a:r>
              <a:rPr lang="en-US" altLang="zh-TW" sz="1600" b="1" dirty="0" smtClean="0">
                <a:solidFill>
                  <a:schemeClr val="tx1"/>
                </a:solidFill>
                <a:ea typeface="微軟正黑體" pitchFamily="34" charset="-120"/>
              </a:rPr>
              <a:t>Alto </a:t>
            </a:r>
            <a:r>
              <a:rPr lang="en-US" altLang="zh-TW" sz="1600" b="1" dirty="0" err="1" smtClean="0">
                <a:solidFill>
                  <a:schemeClr val="tx1"/>
                </a:solidFill>
                <a:ea typeface="微軟正黑體" pitchFamily="34" charset="-120"/>
              </a:rPr>
              <a:t>Maipo</a:t>
            </a:r>
            <a:r>
              <a:rPr lang="zh-TW" altLang="zh-TW" sz="1600" b="1" dirty="0" smtClean="0">
                <a:solidFill>
                  <a:schemeClr val="tx1"/>
                </a:solidFill>
                <a:ea typeface="微軟正黑體" pitchFamily="34" charset="-120"/>
              </a:rPr>
              <a:t>山麓下的“</a:t>
            </a:r>
            <a:r>
              <a:rPr lang="en-US" altLang="zh-TW" sz="1600" b="1" dirty="0" smtClean="0">
                <a:solidFill>
                  <a:schemeClr val="tx1"/>
                </a:solidFill>
                <a:ea typeface="微軟正黑體" pitchFamily="34" charset="-120"/>
              </a:rPr>
              <a:t>Los </a:t>
            </a:r>
            <a:r>
              <a:rPr lang="en-US" altLang="zh-TW" sz="1600" b="1" dirty="0" err="1" smtClean="0">
                <a:solidFill>
                  <a:schemeClr val="tx1"/>
                </a:solidFill>
                <a:ea typeface="微軟正黑體" pitchFamily="34" charset="-120"/>
              </a:rPr>
              <a:t>Olivos</a:t>
            </a:r>
            <a:r>
              <a:rPr lang="zh-TW" altLang="zh-TW" sz="1600" b="1" dirty="0" smtClean="0">
                <a:solidFill>
                  <a:schemeClr val="tx1"/>
                </a:solidFill>
                <a:ea typeface="微軟正黑體" pitchFamily="34" charset="-120"/>
              </a:rPr>
              <a:t>”</a:t>
            </a:r>
            <a:r>
              <a:rPr lang="en-US" altLang="zh-TW" sz="1600" b="1" dirty="0" smtClean="0">
                <a:solidFill>
                  <a:schemeClr val="tx1"/>
                </a:solidFill>
                <a:ea typeface="微軟正黑體" pitchFamily="34" charset="-120"/>
              </a:rPr>
              <a:t>(1</a:t>
            </a:r>
            <a:r>
              <a:rPr lang="zh-TW" altLang="zh-TW" sz="1600" b="1" dirty="0" smtClean="0">
                <a:solidFill>
                  <a:schemeClr val="tx1"/>
                </a:solidFill>
                <a:ea typeface="微軟正黑體" pitchFamily="34" charset="-120"/>
              </a:rPr>
              <a:t>公頃</a:t>
            </a:r>
            <a:r>
              <a:rPr lang="en-US" altLang="zh-TW" sz="1600" b="1" dirty="0" smtClean="0">
                <a:solidFill>
                  <a:schemeClr val="tx1"/>
                </a:solidFill>
                <a:ea typeface="微軟正黑體" pitchFamily="34" charset="-120"/>
              </a:rPr>
              <a:t>) 1996</a:t>
            </a:r>
            <a:r>
              <a:rPr lang="zh-TW" altLang="zh-TW" sz="1600" b="1" dirty="0" smtClean="0">
                <a:solidFill>
                  <a:schemeClr val="tx1"/>
                </a:solidFill>
                <a:ea typeface="微軟正黑體" pitchFamily="34" charset="-120"/>
              </a:rPr>
              <a:t>年開始種植卡本內蘇維翁，另一地塊為</a:t>
            </a:r>
            <a:r>
              <a:rPr lang="en-US" altLang="zh-TW" sz="1600" b="1" dirty="0" smtClean="0">
                <a:solidFill>
                  <a:schemeClr val="tx1"/>
                </a:solidFill>
                <a:ea typeface="微軟正黑體" pitchFamily="34" charset="-120"/>
              </a:rPr>
              <a:t>El Escorial(20</a:t>
            </a:r>
            <a:r>
              <a:rPr lang="zh-TW" altLang="zh-TW" sz="1600" b="1" dirty="0" smtClean="0">
                <a:solidFill>
                  <a:schemeClr val="tx1"/>
                </a:solidFill>
                <a:ea typeface="微軟正黑體" pitchFamily="34" charset="-120"/>
              </a:rPr>
              <a:t>公頃</a:t>
            </a:r>
            <a:r>
              <a:rPr lang="en-US" altLang="zh-TW" sz="1600" b="1" dirty="0" smtClean="0">
                <a:solidFill>
                  <a:schemeClr val="tx1"/>
                </a:solidFill>
                <a:ea typeface="微軟正黑體" pitchFamily="34" charset="-120"/>
              </a:rPr>
              <a:t>)</a:t>
            </a:r>
            <a:r>
              <a:rPr lang="zh-TW" altLang="zh-TW" sz="1600" b="1" dirty="0" smtClean="0">
                <a:solidFill>
                  <a:schemeClr val="tx1"/>
                </a:solidFill>
                <a:ea typeface="微軟正黑體" pitchFamily="34" charset="-120"/>
              </a:rPr>
              <a:t>，在</a:t>
            </a:r>
            <a:r>
              <a:rPr lang="en-US" altLang="zh-TW" sz="1600" b="1" dirty="0" smtClean="0">
                <a:solidFill>
                  <a:schemeClr val="tx1"/>
                </a:solidFill>
                <a:ea typeface="微軟正黑體" pitchFamily="34" charset="-120"/>
              </a:rPr>
              <a:t>2004</a:t>
            </a:r>
            <a:r>
              <a:rPr lang="zh-TW" altLang="zh-TW" sz="1600" b="1" dirty="0" smtClean="0">
                <a:solidFill>
                  <a:schemeClr val="tx1"/>
                </a:solidFill>
                <a:ea typeface="微軟正黑體" pitchFamily="34" charset="-120"/>
              </a:rPr>
              <a:t>年再種植</a:t>
            </a:r>
            <a:r>
              <a:rPr lang="en-US" altLang="zh-TW" sz="1600" b="1" dirty="0" smtClean="0">
                <a:solidFill>
                  <a:schemeClr val="tx1"/>
                </a:solidFill>
                <a:ea typeface="微軟正黑體" pitchFamily="34" charset="-120"/>
              </a:rPr>
              <a:t>4</a:t>
            </a:r>
            <a:r>
              <a:rPr lang="zh-TW" altLang="zh-TW" sz="1600" b="1" dirty="0" smtClean="0">
                <a:solidFill>
                  <a:schemeClr val="tx1"/>
                </a:solidFill>
                <a:ea typeface="微軟正黑體" pitchFamily="34" charset="-120"/>
              </a:rPr>
              <a:t>公頃，其中包括卡本內蘇維翁、卡門涅爾、希哈和小維鐸。</a:t>
            </a:r>
            <a:r>
              <a:rPr lang="en-US" altLang="zh-TW" sz="1600" b="1" dirty="0" smtClean="0">
                <a:solidFill>
                  <a:schemeClr val="tx1"/>
                </a:solidFill>
                <a:ea typeface="微軟正黑體" pitchFamily="34" charset="-120"/>
              </a:rPr>
              <a:t>2009</a:t>
            </a:r>
            <a:r>
              <a:rPr lang="zh-TW" altLang="zh-TW" sz="1600" b="1" dirty="0" smtClean="0">
                <a:solidFill>
                  <a:schemeClr val="tx1"/>
                </a:solidFill>
                <a:ea typeface="微軟正黑體" pitchFamily="34" charset="-120"/>
              </a:rPr>
              <a:t>、</a:t>
            </a:r>
            <a:r>
              <a:rPr lang="en-US" altLang="zh-TW" sz="1600" b="1" dirty="0" smtClean="0">
                <a:solidFill>
                  <a:schemeClr val="tx1"/>
                </a:solidFill>
                <a:ea typeface="微軟正黑體" pitchFamily="34" charset="-120"/>
              </a:rPr>
              <a:t>2012</a:t>
            </a:r>
            <a:r>
              <a:rPr lang="zh-TW" altLang="zh-TW" sz="1600" b="1" dirty="0" smtClean="0">
                <a:solidFill>
                  <a:schemeClr val="tx1"/>
                </a:solidFill>
                <a:ea typeface="微軟正黑體" pitchFamily="34" charset="-120"/>
              </a:rPr>
              <a:t>及</a:t>
            </a:r>
            <a:r>
              <a:rPr lang="en-US" altLang="zh-TW" sz="1600" b="1" dirty="0" smtClean="0">
                <a:solidFill>
                  <a:schemeClr val="tx1"/>
                </a:solidFill>
                <a:ea typeface="微軟正黑體" pitchFamily="34" charset="-120"/>
              </a:rPr>
              <a:t>2013</a:t>
            </a:r>
            <a:r>
              <a:rPr lang="zh-TW" altLang="zh-TW" sz="1600" b="1" dirty="0" smtClean="0">
                <a:solidFill>
                  <a:schemeClr val="tx1"/>
                </a:solidFill>
                <a:ea typeface="微軟正黑體" pitchFamily="34" charset="-120"/>
              </a:rPr>
              <a:t>年間再種植</a:t>
            </a:r>
            <a:r>
              <a:rPr lang="en-US" altLang="zh-TW" sz="1600" b="1" dirty="0" smtClean="0">
                <a:solidFill>
                  <a:schemeClr val="tx1"/>
                </a:solidFill>
                <a:ea typeface="微軟正黑體" pitchFamily="34" charset="-120"/>
              </a:rPr>
              <a:t>4.7</a:t>
            </a:r>
            <a:r>
              <a:rPr lang="zh-TW" altLang="zh-TW" sz="1600" b="1" dirty="0" smtClean="0">
                <a:solidFill>
                  <a:schemeClr val="tx1"/>
                </a:solidFill>
                <a:ea typeface="微軟正黑體" pitchFamily="34" charset="-120"/>
              </a:rPr>
              <a:t>公頃，品種為格納希、卡門涅爾、卡本內蘇維翁及希哈。另外種植</a:t>
            </a:r>
            <a:r>
              <a:rPr lang="en-US" altLang="zh-TW" sz="1600" b="1" dirty="0" smtClean="0">
                <a:solidFill>
                  <a:schemeClr val="tx1"/>
                </a:solidFill>
                <a:ea typeface="微軟正黑體" pitchFamily="34" charset="-120"/>
              </a:rPr>
              <a:t>1</a:t>
            </a:r>
            <a:r>
              <a:rPr lang="zh-TW" altLang="zh-TW" sz="1600" b="1" dirty="0" smtClean="0">
                <a:solidFill>
                  <a:schemeClr val="tx1"/>
                </a:solidFill>
                <a:ea typeface="微軟正黑體" pitchFamily="34" charset="-120"/>
              </a:rPr>
              <a:t>公頃的杏仁，</a:t>
            </a:r>
            <a:r>
              <a:rPr lang="en-US" altLang="zh-TW" sz="1600" b="1" dirty="0" smtClean="0">
                <a:solidFill>
                  <a:schemeClr val="tx1"/>
                </a:solidFill>
                <a:ea typeface="微軟正黑體" pitchFamily="34" charset="-120"/>
              </a:rPr>
              <a:t>1</a:t>
            </a:r>
            <a:r>
              <a:rPr lang="zh-TW" altLang="zh-TW" sz="1600" b="1" dirty="0" smtClean="0">
                <a:solidFill>
                  <a:schemeClr val="tx1"/>
                </a:solidFill>
                <a:ea typeface="微軟正黑體" pitchFamily="34" charset="-120"/>
              </a:rPr>
              <a:t>公頃的草原，除此之外，也保留</a:t>
            </a:r>
            <a:r>
              <a:rPr lang="en-US" altLang="zh-TW" sz="1600" b="1" dirty="0" smtClean="0">
                <a:solidFill>
                  <a:schemeClr val="tx1"/>
                </a:solidFill>
                <a:ea typeface="微軟正黑體" pitchFamily="34" charset="-120"/>
              </a:rPr>
              <a:t>7</a:t>
            </a:r>
            <a:r>
              <a:rPr lang="zh-TW" altLang="zh-TW" sz="1600" b="1" dirty="0" smtClean="0">
                <a:solidFill>
                  <a:schemeClr val="tx1"/>
                </a:solidFill>
                <a:ea typeface="微軟正黑體" pitchFamily="34" charset="-120"/>
              </a:rPr>
              <a:t>公頃森林土地予以自然生態、果實、野生動物共享棲息，完整實踐其酒莊永續發展、尊重自然的信念。</a:t>
            </a:r>
            <a:endParaRPr lang="zh-TW" altLang="zh-TW" sz="1600" dirty="0" smtClean="0">
              <a:solidFill>
                <a:schemeClr val="tx1"/>
              </a:solidFill>
              <a:ea typeface="微軟正黑體" pitchFamily="34" charset="-120"/>
            </a:endParaRPr>
          </a:p>
          <a:p>
            <a:pPr marL="177800" lvl="0" indent="-177800" algn="l">
              <a:spcBef>
                <a:spcPts val="800"/>
              </a:spcBef>
              <a:buFont typeface="Arial" pitchFamily="34" charset="0"/>
              <a:buChar char="•"/>
            </a:pPr>
            <a:r>
              <a:rPr lang="zh-TW" altLang="zh-TW" sz="1600" b="1" dirty="0" smtClean="0">
                <a:solidFill>
                  <a:schemeClr val="tx1"/>
                </a:solidFill>
                <a:ea typeface="微軟正黑體" pitchFamily="34" charset="-120"/>
              </a:rPr>
              <a:t>酒莊採用自然動力法，以超越有機的更高層次實踐農業，精細控管低產量，每一植株僅生產</a:t>
            </a:r>
            <a:r>
              <a:rPr lang="en-US" altLang="zh-TW" sz="1600" b="1" dirty="0" smtClean="0">
                <a:solidFill>
                  <a:schemeClr val="tx1"/>
                </a:solidFill>
                <a:ea typeface="微軟正黑體" pitchFamily="34" charset="-120"/>
              </a:rPr>
              <a:t>1</a:t>
            </a:r>
            <a:r>
              <a:rPr lang="zh-TW" altLang="zh-TW" sz="1600" b="1" dirty="0" smtClean="0">
                <a:solidFill>
                  <a:schemeClr val="tx1"/>
                </a:solidFill>
                <a:ea typeface="微軟正黑體" pitchFamily="34" charset="-120"/>
              </a:rPr>
              <a:t>公斤。相信以此方式最能展現出葡萄酒的風土特質。</a:t>
            </a:r>
            <a:endParaRPr lang="zh-TW" altLang="zh-TW" sz="1600" dirty="0" smtClean="0">
              <a:solidFill>
                <a:schemeClr val="tx1"/>
              </a:solidFill>
              <a:ea typeface="微軟正黑體" pitchFamily="34" charset="-120"/>
            </a:endParaRPr>
          </a:p>
          <a:p>
            <a:pPr marL="177800" lvl="0" indent="-177800" algn="l">
              <a:spcBef>
                <a:spcPts val="800"/>
              </a:spcBef>
              <a:buFont typeface="Arial" pitchFamily="34" charset="0"/>
              <a:buChar char="•"/>
            </a:pPr>
            <a:r>
              <a:rPr lang="en-US" altLang="zh-TW" sz="1600" b="1" dirty="0" smtClean="0">
                <a:solidFill>
                  <a:schemeClr val="tx1"/>
                </a:solidFill>
                <a:ea typeface="微軟正黑體" pitchFamily="34" charset="-120"/>
              </a:rPr>
              <a:t>Antiyal</a:t>
            </a:r>
            <a:r>
              <a:rPr lang="zh-TW" altLang="zh-TW" sz="1600" b="1" dirty="0" smtClean="0">
                <a:solidFill>
                  <a:schemeClr val="tx1"/>
                </a:solidFill>
                <a:ea typeface="微軟正黑體" pitchFamily="34" charset="-120"/>
              </a:rPr>
              <a:t>酒莊莊主</a:t>
            </a:r>
            <a:r>
              <a:rPr lang="fr-FR" altLang="zh-TW" sz="1600" b="1" dirty="0" smtClean="0">
                <a:solidFill>
                  <a:schemeClr val="tx1"/>
                </a:solidFill>
                <a:ea typeface="微軟正黑體" pitchFamily="34" charset="-120"/>
              </a:rPr>
              <a:t>Alvaro Espinoza</a:t>
            </a:r>
            <a:r>
              <a:rPr lang="zh-TW" altLang="zh-TW" sz="1600" b="1" dirty="0" smtClean="0">
                <a:solidFill>
                  <a:schemeClr val="tx1"/>
                </a:solidFill>
                <a:ea typeface="微軟正黑體" pitchFamily="34" charset="-120"/>
              </a:rPr>
              <a:t>來自釀酒世家，為智利第一位</a:t>
            </a:r>
            <a:r>
              <a:rPr lang="zh-TW" altLang="zh-TW" sz="1600" b="1" dirty="0" smtClean="0">
                <a:solidFill>
                  <a:schemeClr val="tx1"/>
                </a:solidFill>
                <a:ea typeface="微軟正黑體" pitchFamily="34" charset="-120"/>
              </a:rPr>
              <a:t>以</a:t>
            </a:r>
            <a:endParaRPr lang="en-US" altLang="zh-TW" sz="1600" b="1" dirty="0" smtClean="0">
              <a:solidFill>
                <a:schemeClr val="tx1"/>
              </a:solidFill>
              <a:ea typeface="微軟正黑體" pitchFamily="34" charset="-120"/>
            </a:endParaRPr>
          </a:p>
          <a:p>
            <a:pPr marL="177800" lvl="0" algn="l">
              <a:spcBef>
                <a:spcPts val="0"/>
              </a:spcBef>
            </a:pPr>
            <a:r>
              <a:rPr lang="zh-TW" altLang="zh-TW" sz="1600" b="1" dirty="0" smtClean="0">
                <a:solidFill>
                  <a:schemeClr val="tx1"/>
                </a:solidFill>
                <a:ea typeface="微軟正黑體" pitchFamily="34" charset="-120"/>
              </a:rPr>
              <a:t>自然</a:t>
            </a:r>
            <a:r>
              <a:rPr lang="zh-TW" altLang="en-US" sz="1600" b="1" dirty="0" smtClean="0">
                <a:solidFill>
                  <a:schemeClr val="tx1"/>
                </a:solidFill>
                <a:ea typeface="微軟正黑體" pitchFamily="34" charset="-120"/>
              </a:rPr>
              <a:t>動</a:t>
            </a:r>
            <a:r>
              <a:rPr lang="zh-TW" altLang="zh-TW" sz="1600" b="1" dirty="0" smtClean="0">
                <a:solidFill>
                  <a:schemeClr val="tx1"/>
                </a:solidFill>
                <a:ea typeface="微軟正黑體" pitchFamily="34" charset="-120"/>
              </a:rPr>
              <a:t>力</a:t>
            </a:r>
            <a:r>
              <a:rPr lang="zh-TW" altLang="zh-TW" sz="1600" b="1" dirty="0" smtClean="0">
                <a:solidFill>
                  <a:schemeClr val="tx1"/>
                </a:solidFill>
                <a:ea typeface="微軟正黑體" pitchFamily="34" charset="-120"/>
              </a:rPr>
              <a:t>法種植葡萄的釀酒師。發掘</a:t>
            </a:r>
            <a:r>
              <a:rPr lang="en-US" altLang="zh-TW" sz="1600" b="1" dirty="0" smtClean="0">
                <a:solidFill>
                  <a:schemeClr val="tx1"/>
                </a:solidFill>
                <a:ea typeface="微軟正黑體" pitchFamily="34" charset="-120"/>
              </a:rPr>
              <a:t>Carmenere(</a:t>
            </a:r>
            <a:r>
              <a:rPr lang="zh-TW" altLang="zh-TW" sz="1600" b="1" dirty="0" smtClean="0">
                <a:solidFill>
                  <a:schemeClr val="tx1"/>
                </a:solidFill>
                <a:ea typeface="微軟正黑體" pitchFamily="34" charset="-120"/>
              </a:rPr>
              <a:t>卡門涅爾</a:t>
            </a:r>
            <a:r>
              <a:rPr lang="en-US" altLang="zh-TW" sz="1600" b="1" dirty="0" smtClean="0">
                <a:solidFill>
                  <a:schemeClr val="tx1"/>
                </a:solidFill>
                <a:ea typeface="微軟正黑體" pitchFamily="34" charset="-120"/>
              </a:rPr>
              <a:t>)</a:t>
            </a:r>
            <a:r>
              <a:rPr lang="zh-TW" altLang="zh-TW" sz="1600" b="1" dirty="0" smtClean="0">
                <a:solidFill>
                  <a:schemeClr val="tx1"/>
                </a:solidFill>
                <a:ea typeface="微軟正黑體" pitchFamily="34" charset="-120"/>
              </a:rPr>
              <a:t>葡萄</a:t>
            </a:r>
            <a:r>
              <a:rPr lang="zh-TW" altLang="zh-TW" sz="1600" b="1" dirty="0" smtClean="0">
                <a:solidFill>
                  <a:schemeClr val="tx1"/>
                </a:solidFill>
                <a:ea typeface="微軟正黑體" pitchFamily="34" charset="-120"/>
              </a:rPr>
              <a:t>品</a:t>
            </a:r>
            <a:endParaRPr lang="en-US" altLang="zh-TW" sz="1600" b="1" dirty="0" smtClean="0">
              <a:solidFill>
                <a:schemeClr val="tx1"/>
              </a:solidFill>
              <a:ea typeface="微軟正黑體" pitchFamily="34" charset="-120"/>
            </a:endParaRPr>
          </a:p>
          <a:p>
            <a:pPr marL="177800" lvl="0" algn="l">
              <a:spcBef>
                <a:spcPts val="0"/>
              </a:spcBef>
            </a:pPr>
            <a:r>
              <a:rPr lang="zh-TW" altLang="zh-TW" sz="1600" b="1" dirty="0" smtClean="0">
                <a:solidFill>
                  <a:schemeClr val="tx1"/>
                </a:solidFill>
                <a:ea typeface="微軟正黑體" pitchFamily="34" charset="-120"/>
              </a:rPr>
              <a:t>種</a:t>
            </a:r>
            <a:r>
              <a:rPr lang="zh-TW" altLang="zh-TW" sz="1600" b="1" dirty="0" smtClean="0">
                <a:solidFill>
                  <a:schemeClr val="tx1"/>
                </a:solidFill>
                <a:ea typeface="微軟正黑體" pitchFamily="34" charset="-120"/>
              </a:rPr>
              <a:t>而翻轉整個</a:t>
            </a:r>
            <a:r>
              <a:rPr lang="zh-TW" altLang="zh-TW" sz="1600" b="1" dirty="0" smtClean="0">
                <a:solidFill>
                  <a:schemeClr val="tx1"/>
                </a:solidFill>
                <a:ea typeface="微軟正黑體" pitchFamily="34" charset="-120"/>
              </a:rPr>
              <a:t>智利</a:t>
            </a:r>
            <a:r>
              <a:rPr lang="zh-TW" altLang="zh-TW" sz="1600" b="1" dirty="0" smtClean="0">
                <a:solidFill>
                  <a:schemeClr val="tx1"/>
                </a:solidFill>
                <a:ea typeface="微軟正黑體" pitchFamily="34" charset="-120"/>
              </a:rPr>
              <a:t>葡萄酒界，為智利有機葡萄酒的指標。</a:t>
            </a:r>
            <a:r>
              <a:rPr lang="en-US" altLang="zh-TW" sz="1600" b="1" dirty="0" smtClean="0">
                <a:solidFill>
                  <a:schemeClr val="tx1"/>
                </a:solidFill>
                <a:ea typeface="微軟正黑體" pitchFamily="34" charset="-120"/>
              </a:rPr>
              <a:t>2015</a:t>
            </a:r>
            <a:r>
              <a:rPr lang="zh-TW" altLang="zh-TW" sz="1600" b="1" dirty="0" smtClean="0">
                <a:solidFill>
                  <a:schemeClr val="tx1"/>
                </a:solidFill>
                <a:ea typeface="微軟正黑體" pitchFamily="34" charset="-120"/>
              </a:rPr>
              <a:t>年</a:t>
            </a:r>
            <a:endParaRPr lang="en-US" altLang="zh-TW" sz="1600" b="1" dirty="0" smtClean="0">
              <a:solidFill>
                <a:schemeClr val="tx1"/>
              </a:solidFill>
              <a:ea typeface="微軟正黑體" pitchFamily="34" charset="-120"/>
            </a:endParaRPr>
          </a:p>
          <a:p>
            <a:pPr marL="177800" lvl="0" algn="l">
              <a:spcBef>
                <a:spcPts val="0"/>
              </a:spcBef>
            </a:pPr>
            <a:r>
              <a:rPr lang="en-US" altLang="zh-TW" sz="1600" b="1" dirty="0" smtClean="0">
                <a:solidFill>
                  <a:schemeClr val="tx1"/>
                </a:solidFill>
                <a:ea typeface="微軟正黑體" pitchFamily="34" charset="-120"/>
              </a:rPr>
              <a:t>Decanter</a:t>
            </a:r>
            <a:r>
              <a:rPr lang="zh-TW" altLang="zh-TW" sz="1600" b="1" dirty="0" smtClean="0">
                <a:solidFill>
                  <a:schemeClr val="tx1"/>
                </a:solidFill>
                <a:ea typeface="微軟正黑體" pitchFamily="34" charset="-120"/>
              </a:rPr>
              <a:t>雜誌選為世界</a:t>
            </a:r>
            <a:r>
              <a:rPr lang="en-US" altLang="zh-TW" sz="1600" b="1" dirty="0" smtClean="0">
                <a:solidFill>
                  <a:schemeClr val="tx1"/>
                </a:solidFill>
                <a:ea typeface="微軟正黑體" pitchFamily="34" charset="-120"/>
              </a:rPr>
              <a:t>50</a:t>
            </a:r>
            <a:r>
              <a:rPr lang="zh-TW" altLang="zh-TW" sz="1600" b="1" dirty="0" smtClean="0">
                <a:solidFill>
                  <a:schemeClr val="tx1"/>
                </a:solidFill>
                <a:ea typeface="微軟正黑體" pitchFamily="34" charset="-120"/>
              </a:rPr>
              <a:t>位最</a:t>
            </a:r>
            <a:r>
              <a:rPr lang="zh-TW" altLang="zh-TW" sz="1600" b="1" dirty="0" smtClean="0">
                <a:solidFill>
                  <a:schemeClr val="tx1"/>
                </a:solidFill>
                <a:ea typeface="微軟正黑體" pitchFamily="34" charset="-120"/>
              </a:rPr>
              <a:t>具影響力的釀酒師之一。</a:t>
            </a:r>
            <a:r>
              <a:rPr lang="en-US" altLang="zh-TW" sz="1600" b="1" dirty="0" smtClean="0">
                <a:solidFill>
                  <a:schemeClr val="tx1"/>
                </a:solidFill>
                <a:ea typeface="微軟正黑體" pitchFamily="34" charset="-120"/>
              </a:rPr>
              <a:t>Wine </a:t>
            </a:r>
            <a:endParaRPr lang="en-US" altLang="zh-TW" sz="1600" b="1" dirty="0" smtClean="0">
              <a:solidFill>
                <a:schemeClr val="tx1"/>
              </a:solidFill>
              <a:ea typeface="微軟正黑體" pitchFamily="34" charset="-120"/>
            </a:endParaRPr>
          </a:p>
          <a:p>
            <a:pPr marL="177800" lvl="0" algn="l">
              <a:spcBef>
                <a:spcPts val="0"/>
              </a:spcBef>
            </a:pPr>
            <a:r>
              <a:rPr lang="en-US" altLang="zh-TW" sz="1600" b="1" dirty="0" smtClean="0">
                <a:solidFill>
                  <a:schemeClr val="tx1"/>
                </a:solidFill>
                <a:ea typeface="微軟正黑體" pitchFamily="34" charset="-120"/>
              </a:rPr>
              <a:t>Master </a:t>
            </a:r>
            <a:r>
              <a:rPr lang="en-US" altLang="zh-TW" sz="1600" b="1" dirty="0" smtClean="0">
                <a:solidFill>
                  <a:schemeClr val="tx1"/>
                </a:solidFill>
                <a:ea typeface="微軟正黑體" pitchFamily="34" charset="-120"/>
              </a:rPr>
              <a:t>Tim </a:t>
            </a:r>
            <a:r>
              <a:rPr lang="en-US" altLang="zh-TW" sz="1600" b="1" dirty="0" err="1" smtClean="0">
                <a:solidFill>
                  <a:schemeClr val="tx1"/>
                </a:solidFill>
                <a:ea typeface="微軟正黑體" pitchFamily="34" charset="-120"/>
              </a:rPr>
              <a:t>Atkin</a:t>
            </a:r>
            <a:r>
              <a:rPr lang="zh-TW" altLang="zh-TW" sz="1600" b="1" dirty="0" smtClean="0">
                <a:solidFill>
                  <a:schemeClr val="tx1"/>
                </a:solidFill>
                <a:ea typeface="微軟正黑體" pitchFamily="34" charset="-120"/>
              </a:rPr>
              <a:t>在</a:t>
            </a:r>
            <a:r>
              <a:rPr lang="en-US" altLang="zh-TW" sz="1600" b="1" dirty="0" smtClean="0">
                <a:solidFill>
                  <a:schemeClr val="tx1"/>
                </a:solidFill>
                <a:ea typeface="微軟正黑體" pitchFamily="34" charset="-120"/>
              </a:rPr>
              <a:t>2017</a:t>
            </a:r>
            <a:r>
              <a:rPr lang="zh-TW" altLang="zh-TW" sz="1600" b="1" dirty="0" smtClean="0">
                <a:solidFill>
                  <a:schemeClr val="tx1"/>
                </a:solidFill>
                <a:ea typeface="微軟正黑體" pitchFamily="34" charset="-120"/>
              </a:rPr>
              <a:t>年的智利分級</a:t>
            </a:r>
            <a:r>
              <a:rPr lang="zh-TW" altLang="zh-TW" sz="1600" b="1" dirty="0" smtClean="0">
                <a:solidFill>
                  <a:schemeClr val="tx1"/>
                </a:solidFill>
                <a:ea typeface="微軟正黑體" pitchFamily="34" charset="-120"/>
              </a:rPr>
              <a:t>評鑑</a:t>
            </a:r>
            <a:r>
              <a:rPr lang="zh-TW" altLang="zh-TW" sz="1600" b="1" dirty="0" smtClean="0">
                <a:solidFill>
                  <a:schemeClr val="tx1"/>
                </a:solidFill>
                <a:ea typeface="微軟正黑體" pitchFamily="34" charset="-120"/>
              </a:rPr>
              <a:t>中將其列在第一級</a:t>
            </a:r>
            <a:r>
              <a:rPr lang="en-US" altLang="zh-TW" sz="1600" b="1" dirty="0" smtClean="0">
                <a:solidFill>
                  <a:schemeClr val="tx1"/>
                </a:solidFill>
                <a:ea typeface="微軟正黑體" pitchFamily="34" charset="-120"/>
              </a:rPr>
              <a:t> </a:t>
            </a:r>
            <a:endParaRPr lang="en-US" altLang="zh-TW" sz="1600" b="1" dirty="0" smtClean="0">
              <a:solidFill>
                <a:schemeClr val="tx1"/>
              </a:solidFill>
              <a:ea typeface="微軟正黑體" pitchFamily="34" charset="-120"/>
            </a:endParaRPr>
          </a:p>
          <a:p>
            <a:pPr marL="177800" lvl="0" algn="l">
              <a:spcBef>
                <a:spcPts val="0"/>
              </a:spcBef>
            </a:pPr>
            <a:r>
              <a:rPr lang="en-US" altLang="zh-TW" sz="1600" b="1" dirty="0" smtClean="0">
                <a:solidFill>
                  <a:schemeClr val="tx1"/>
                </a:solidFill>
                <a:ea typeface="微軟正黑體" pitchFamily="34" charset="-120"/>
              </a:rPr>
              <a:t>(</a:t>
            </a:r>
            <a:r>
              <a:rPr lang="zh-TW" altLang="zh-TW" sz="1600" b="1" dirty="0" smtClean="0">
                <a:solidFill>
                  <a:schemeClr val="tx1"/>
                </a:solidFill>
                <a:ea typeface="微軟正黑體" pitchFamily="34" charset="-120"/>
              </a:rPr>
              <a:t>總共分五級，第一級為最高榮譽</a:t>
            </a:r>
            <a:r>
              <a:rPr lang="en-US" altLang="zh-TW" sz="1600" b="1" dirty="0" smtClean="0">
                <a:solidFill>
                  <a:schemeClr val="tx1"/>
                </a:solidFill>
                <a:ea typeface="微軟正黑體" pitchFamily="34" charset="-120"/>
              </a:rPr>
              <a:t>) </a:t>
            </a:r>
            <a:r>
              <a:rPr lang="zh-TW" altLang="zh-TW" sz="1600" b="1" dirty="0" smtClean="0">
                <a:solidFill>
                  <a:schemeClr val="tx1"/>
                </a:solidFill>
                <a:ea typeface="微軟正黑體" pitchFamily="34" charset="-120"/>
              </a:rPr>
              <a:t>。 </a:t>
            </a:r>
            <a:endParaRPr lang="zh-TW" altLang="zh-TW" sz="1600" dirty="0" smtClean="0">
              <a:solidFill>
                <a:schemeClr val="tx1"/>
              </a:solidFill>
              <a:ea typeface="微軟正黑體" pitchFamily="34" charset="-120"/>
            </a:endParaRPr>
          </a:p>
          <a:p>
            <a:pPr algn="l"/>
            <a:endParaRPr lang="zh-TW" altLang="en-US" sz="2000" dirty="0"/>
          </a:p>
        </p:txBody>
      </p:sp>
      <p:pic>
        <p:nvPicPr>
          <p:cNvPr id="4" name="圖片 3" descr="https://pbs.twimg.com/profile_banners/3386711806/1437529925/1500x500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764704"/>
            <a:ext cx="4504312" cy="1575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圖片 4" descr="Antiyal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8184" y="764704"/>
            <a:ext cx="1624924" cy="16342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圖片 5" descr="「Antiyal Alvaro Espinoza」的圖片搜尋結果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32240" y="4581128"/>
            <a:ext cx="1944216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922114"/>
          </a:xfrm>
        </p:spPr>
        <p:txBody>
          <a:bodyPr/>
          <a:lstStyle/>
          <a:p>
            <a:pPr algn="l"/>
            <a:r>
              <a:rPr lang="en-US" altLang="zh-TW" sz="2400" b="1" u="sng" dirty="0" smtClean="0">
                <a:latin typeface="微軟正黑體" pitchFamily="34" charset="-120"/>
                <a:ea typeface="微軟正黑體" pitchFamily="34" charset="-120"/>
              </a:rPr>
              <a:t>Antiyal </a:t>
            </a:r>
            <a:r>
              <a:rPr lang="en-US" altLang="zh-TW" sz="2400" b="1" u="sng" dirty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2400" b="1" u="sng" dirty="0" smtClean="0">
                <a:latin typeface="微軟正黑體" pitchFamily="34" charset="-120"/>
                <a:ea typeface="微軟正黑體" pitchFamily="34" charset="-120"/>
              </a:rPr>
              <a:t>2014</a:t>
            </a:r>
            <a:br>
              <a:rPr lang="en-US" altLang="zh-TW" sz="2400" b="1" u="sng" dirty="0" smtClean="0"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2400" b="1" u="sng" dirty="0" smtClean="0">
                <a:latin typeface="微軟正黑體" pitchFamily="34" charset="-120"/>
                <a:ea typeface="微軟正黑體" pitchFamily="34" charset="-120"/>
              </a:rPr>
              <a:t>阿波羅之子紅葡萄酒</a:t>
            </a:r>
          </a:p>
        </p:txBody>
      </p:sp>
      <p:sp>
        <p:nvSpPr>
          <p:cNvPr id="15362" name="Rectangle 3"/>
          <p:cNvSpPr>
            <a:spLocks noGrp="1"/>
          </p:cNvSpPr>
          <p:nvPr>
            <p:ph type="body" idx="1"/>
          </p:nvPr>
        </p:nvSpPr>
        <p:spPr>
          <a:xfrm>
            <a:off x="395536" y="1772816"/>
            <a:ext cx="5544616" cy="4608512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zh-TW" altLang="en-US" sz="1600" b="1" dirty="0" smtClean="0">
                <a:latin typeface="微軟正黑體" pitchFamily="34" charset="-120"/>
                <a:ea typeface="微軟正黑體" pitchFamily="34" charset="-120"/>
              </a:rPr>
              <a:t>葡萄品種：</a:t>
            </a:r>
            <a:r>
              <a:rPr lang="en-GB" altLang="zh-TW" sz="1600" b="1" dirty="0" smtClean="0">
                <a:latin typeface="微軟正黑體" pitchFamily="34" charset="-120"/>
                <a:ea typeface="微軟正黑體" pitchFamily="34" charset="-120"/>
              </a:rPr>
              <a:t>49%</a:t>
            </a:r>
            <a:r>
              <a:rPr lang="zh-TW" altLang="en-GB" sz="1600" b="1" dirty="0" smtClean="0">
                <a:latin typeface="微軟正黑體" pitchFamily="34" charset="-120"/>
                <a:ea typeface="微軟正黑體" pitchFamily="34" charset="-120"/>
              </a:rPr>
              <a:t>卡門涅爾</a:t>
            </a:r>
            <a:r>
              <a:rPr lang="en-GB" altLang="zh-TW" sz="1600" b="1" dirty="0" smtClean="0">
                <a:latin typeface="微軟正黑體" pitchFamily="34" charset="-120"/>
                <a:ea typeface="微軟正黑體" pitchFamily="34" charset="-120"/>
              </a:rPr>
              <a:t>. 36%</a:t>
            </a:r>
            <a:r>
              <a:rPr lang="zh-TW" altLang="en-GB" sz="1600" b="1" dirty="0" smtClean="0">
                <a:latin typeface="微軟正黑體" pitchFamily="34" charset="-120"/>
                <a:ea typeface="微軟正黑體" pitchFamily="34" charset="-120"/>
              </a:rPr>
              <a:t>卡本內蘇維翁</a:t>
            </a:r>
            <a:r>
              <a:rPr lang="en-GB" altLang="zh-TW" sz="1600" b="1" dirty="0" smtClean="0">
                <a:latin typeface="微軟正黑體" pitchFamily="34" charset="-120"/>
                <a:ea typeface="微軟正黑體" pitchFamily="34" charset="-120"/>
              </a:rPr>
              <a:t>. 15%</a:t>
            </a:r>
            <a:r>
              <a:rPr lang="zh-TW" altLang="en-GB" sz="1600" b="1" dirty="0" smtClean="0">
                <a:latin typeface="微軟正黑體" pitchFamily="34" charset="-120"/>
                <a:ea typeface="微軟正黑體" pitchFamily="34" charset="-120"/>
              </a:rPr>
              <a:t>希哈</a:t>
            </a:r>
            <a:endParaRPr lang="en-US" altLang="zh-TW" sz="1600" b="1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sz="1600" b="1" dirty="0" smtClean="0">
                <a:latin typeface="微軟正黑體" pitchFamily="34" charset="-120"/>
                <a:ea typeface="微軟正黑體" pitchFamily="34" charset="-120"/>
              </a:rPr>
              <a:t>產區：</a:t>
            </a:r>
            <a:r>
              <a:rPr lang="en-GB" altLang="zh-TW" sz="1600" b="1" dirty="0" smtClean="0">
                <a:latin typeface="微軟正黑體" pitchFamily="34" charset="-120"/>
                <a:ea typeface="微軟正黑體" pitchFamily="34" charset="-120"/>
              </a:rPr>
              <a:t>100% </a:t>
            </a:r>
            <a:r>
              <a:rPr lang="en-GB" altLang="zh-TW" sz="1600" b="1" dirty="0" err="1" smtClean="0">
                <a:latin typeface="微軟正黑體" pitchFamily="34" charset="-120"/>
                <a:ea typeface="微軟正黑體" pitchFamily="34" charset="-120"/>
              </a:rPr>
              <a:t>Maipo</a:t>
            </a:r>
            <a:r>
              <a:rPr lang="en-GB" altLang="zh-TW" sz="1600" b="1" dirty="0" smtClean="0">
                <a:latin typeface="微軟正黑體" pitchFamily="34" charset="-120"/>
                <a:ea typeface="微軟正黑體" pitchFamily="34" charset="-120"/>
              </a:rPr>
              <a:t> Valley</a:t>
            </a:r>
          </a:p>
          <a:p>
            <a:pPr marL="0" indent="0">
              <a:lnSpc>
                <a:spcPct val="80000"/>
              </a:lnSpc>
              <a:buNone/>
            </a:pPr>
            <a:endParaRPr lang="en-GB" altLang="zh-TW" sz="1600" dirty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zh-TW" altLang="en-US" sz="1600" b="1" dirty="0" smtClean="0">
                <a:latin typeface="微軟正黑體" pitchFamily="34" charset="-120"/>
                <a:ea typeface="微軟正黑體" pitchFamily="34" charset="-120"/>
              </a:rPr>
              <a:t>釀</a:t>
            </a:r>
            <a:r>
              <a:rPr lang="zh-TW" altLang="en-US" sz="1600" b="1" dirty="0" smtClean="0">
                <a:latin typeface="微軟正黑體" pitchFamily="34" charset="-120"/>
                <a:ea typeface="微軟正黑體" pitchFamily="34" charset="-120"/>
              </a:rPr>
              <a:t>造：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手工採收，</a:t>
            </a:r>
            <a:r>
              <a:rPr lang="zh-TW" altLang="en-US" sz="1600" dirty="0">
                <a:latin typeface="微軟正黑體" pitchFamily="34" charset="-120"/>
                <a:ea typeface="微軟正黑體" pitchFamily="34" charset="-120"/>
              </a:rPr>
              <a:t>精選葡萄後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重力壓榨，使用葡萄皮上的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天</a:t>
            </a:r>
            <a:endParaRPr lang="en-US" altLang="zh-TW" sz="1600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　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　　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然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酵母於不銹鋼桶</a:t>
            </a: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26º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發酵，</a:t>
            </a:r>
            <a:r>
              <a:rPr lang="zh-TW" altLang="zh-TW" sz="1600" dirty="0" smtClean="0">
                <a:latin typeface="微軟正黑體" pitchFamily="34" charset="-120"/>
                <a:ea typeface="微軟正黑體" pitchFamily="34" charset="-120"/>
              </a:rPr>
              <a:t>浸漬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一個月。酒汁壓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出</a:t>
            </a:r>
            <a:endParaRPr lang="en-US" altLang="zh-TW" sz="1600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　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　　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後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存放於法國橡木桶。</a:t>
            </a:r>
            <a:r>
              <a:rPr lang="zh-TW" altLang="zh-TW" sz="1600" dirty="0" smtClean="0">
                <a:latin typeface="微軟正黑體" pitchFamily="34" charset="-120"/>
                <a:ea typeface="微軟正黑體" pitchFamily="34" charset="-120"/>
              </a:rPr>
              <a:t>70％新桶及25％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一年的舊桶</a:t>
            </a:r>
            <a:r>
              <a:rPr lang="zh-TW" altLang="zh-TW" sz="1600" dirty="0" smtClean="0">
                <a:latin typeface="微軟正黑體" pitchFamily="34" charset="-120"/>
                <a:ea typeface="微軟正黑體" pitchFamily="34" charset="-120"/>
              </a:rPr>
              <a:t>、</a:t>
            </a:r>
            <a:endParaRPr lang="en-US" altLang="zh-TW" sz="1600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　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　　</a:t>
            </a:r>
            <a:r>
              <a:rPr lang="zh-TW" altLang="zh-TW" sz="1600" dirty="0" smtClean="0">
                <a:latin typeface="微軟正黑體" pitchFamily="34" charset="-120"/>
                <a:ea typeface="微軟正黑體" pitchFamily="34" charset="-120"/>
              </a:rPr>
              <a:t>5</a:t>
            </a:r>
            <a:r>
              <a:rPr lang="zh-TW" altLang="zh-TW" sz="1600" dirty="0" smtClean="0">
                <a:latin typeface="微軟正黑體" pitchFamily="34" charset="-120"/>
                <a:ea typeface="微軟正黑體" pitchFamily="34" charset="-120"/>
              </a:rPr>
              <a:t>％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於蛋型</a:t>
            </a:r>
            <a:r>
              <a:rPr lang="zh-TW" altLang="zh-TW" sz="1600" dirty="0" smtClean="0">
                <a:latin typeface="微軟正黑體" pitchFamily="34" charset="-120"/>
                <a:ea typeface="微軟正黑體" pitchFamily="34" charset="-120"/>
              </a:rPr>
              <a:t>水泥槽中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進行乳酸發酵及</a:t>
            </a:r>
            <a:r>
              <a:rPr lang="zh-TW" altLang="zh-TW" sz="1600" dirty="0" smtClean="0">
                <a:latin typeface="微軟正黑體" pitchFamily="34" charset="-120"/>
                <a:ea typeface="微軟正黑體" pitchFamily="34" charset="-120"/>
              </a:rPr>
              <a:t>醇化。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每</a:t>
            </a: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3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至</a:t>
            </a: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4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個</a:t>
            </a:r>
            <a:endParaRPr lang="en-US" altLang="zh-TW" sz="1600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　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　　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月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進行換桶，</a:t>
            </a: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18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個月桶陳後裝瓶。裝瓶後靜置酒窖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中</a:t>
            </a:r>
            <a:endParaRPr lang="en-US" altLang="zh-TW" sz="1600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　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　　</a:t>
            </a: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6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個月後上市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。</a:t>
            </a:r>
            <a:endParaRPr lang="en-US" altLang="zh-TW" sz="1600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altLang="zh-TW" sz="1600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zh-TW" altLang="en-US" sz="1600" b="1" dirty="0" smtClean="0">
                <a:latin typeface="微軟正黑體" pitchFamily="34" charset="-120"/>
                <a:ea typeface="微軟正黑體" pitchFamily="34" charset="-120"/>
              </a:rPr>
              <a:t>品酒筆記：</a:t>
            </a:r>
            <a:r>
              <a:rPr lang="zh-TW" altLang="zh-TW" sz="1600" dirty="0" smtClean="0">
                <a:latin typeface="微軟正黑體" pitchFamily="34" charset="-120"/>
                <a:ea typeface="微軟正黑體" pitchFamily="34" charset="-120"/>
              </a:rPr>
              <a:t>深</a:t>
            </a:r>
            <a:r>
              <a:rPr lang="zh-TW" altLang="zh-TW" sz="1600" dirty="0" smtClean="0">
                <a:latin typeface="微軟正黑體" pitchFamily="34" charset="-120"/>
                <a:ea typeface="微軟正黑體" pitchFamily="34" charset="-120"/>
              </a:rPr>
              <a:t>暗紅色，櫻桃果醬和黑醋栗，奶油香草橡木</a:t>
            </a:r>
            <a:r>
              <a:rPr lang="zh-TW" altLang="zh-TW" sz="1600" dirty="0" smtClean="0">
                <a:latin typeface="微軟正黑體" pitchFamily="34" charset="-120"/>
                <a:ea typeface="微軟正黑體" pitchFamily="34" charset="-120"/>
              </a:rPr>
              <a:t>氣</a:t>
            </a:r>
            <a:endParaRPr lang="en-US" altLang="zh-TW" sz="1600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　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　　　　</a:t>
            </a:r>
            <a:r>
              <a:rPr lang="zh-TW" altLang="zh-TW" sz="1600" dirty="0" smtClean="0">
                <a:latin typeface="微軟正黑體" pitchFamily="34" charset="-120"/>
                <a:ea typeface="微軟正黑體" pitchFamily="34" charset="-120"/>
              </a:rPr>
              <a:t>息</a:t>
            </a:r>
            <a:r>
              <a:rPr lang="zh-TW" altLang="zh-TW" sz="1600" dirty="0" smtClean="0">
                <a:latin typeface="微軟正黑體" pitchFamily="34" charset="-120"/>
                <a:ea typeface="微軟正黑體" pitchFamily="34" charset="-120"/>
              </a:rPr>
              <a:t>。口感飽滿且層次豐富，細緻單寧和清爽的</a:t>
            </a:r>
            <a:r>
              <a:rPr lang="zh-TW" altLang="zh-TW" sz="1600" dirty="0" smtClean="0">
                <a:latin typeface="微軟正黑體" pitchFamily="34" charset="-120"/>
                <a:ea typeface="微軟正黑體" pitchFamily="34" charset="-120"/>
              </a:rPr>
              <a:t>酸</a:t>
            </a:r>
            <a:endParaRPr lang="en-US" altLang="zh-TW" sz="1600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　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　　　　</a:t>
            </a:r>
            <a:r>
              <a:rPr lang="zh-TW" altLang="zh-TW" sz="1600" dirty="0" smtClean="0">
                <a:latin typeface="微軟正黑體" pitchFamily="34" charset="-120"/>
                <a:ea typeface="微軟正黑體" pitchFamily="34" charset="-120"/>
              </a:rPr>
              <a:t>度</a:t>
            </a:r>
            <a:r>
              <a:rPr lang="zh-TW" altLang="zh-TW" sz="1600" dirty="0" smtClean="0">
                <a:latin typeface="微軟正黑體" pitchFamily="34" charset="-120"/>
                <a:ea typeface="微軟正黑體" pitchFamily="34" charset="-120"/>
              </a:rPr>
              <a:t>，微帶辛辣的紅醋栗果實。天鵝絨般的質地</a:t>
            </a:r>
            <a:r>
              <a:rPr lang="zh-TW" altLang="zh-TW" sz="1600" dirty="0" smtClean="0">
                <a:latin typeface="微軟正黑體" pitchFamily="34" charset="-120"/>
                <a:ea typeface="微軟正黑體" pitchFamily="34" charset="-120"/>
              </a:rPr>
              <a:t>，</a:t>
            </a:r>
            <a:endParaRPr lang="en-US" altLang="zh-TW" sz="1600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　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　　　　</a:t>
            </a:r>
            <a:r>
              <a:rPr lang="zh-TW" altLang="zh-TW" sz="1600" dirty="0" smtClean="0">
                <a:latin typeface="微軟正黑體" pitchFamily="34" charset="-120"/>
                <a:ea typeface="微軟正黑體" pitchFamily="34" charset="-120"/>
              </a:rPr>
              <a:t>美</a:t>
            </a:r>
            <a:r>
              <a:rPr lang="zh-TW" altLang="zh-TW" sz="1600" dirty="0" smtClean="0">
                <a:latin typeface="微軟正黑體" pitchFamily="34" charset="-120"/>
                <a:ea typeface="微軟正黑體" pitchFamily="34" charset="-120"/>
              </a:rPr>
              <a:t>味令人垂涎的尾韻</a:t>
            </a:r>
            <a:r>
              <a:rPr lang="zh-TW" altLang="zh-TW" sz="1600" dirty="0" smtClean="0">
                <a:latin typeface="微軟正黑體" pitchFamily="34" charset="-120"/>
                <a:ea typeface="微軟正黑體" pitchFamily="34" charset="-120"/>
              </a:rPr>
              <a:t>。</a:t>
            </a:r>
            <a:endParaRPr lang="en-US" altLang="zh-TW" sz="1600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altLang="zh-TW" sz="1600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zh-TW" altLang="en-US" sz="1600" b="1" dirty="0" smtClean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得獎記錄：</a:t>
            </a:r>
            <a:r>
              <a:rPr lang="en-US" altLang="zh-TW" sz="1600" b="1" dirty="0" smtClean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2013</a:t>
            </a:r>
            <a:r>
              <a:rPr lang="zh-TW" altLang="zh-TW" sz="1600" b="1" dirty="0" smtClean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年份為</a:t>
            </a:r>
            <a:r>
              <a:rPr lang="en-US" altLang="zh-TW" sz="1600" b="1" dirty="0" smtClean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Decanter 2016 World Wide </a:t>
            </a:r>
            <a:endParaRPr lang="en-US" altLang="zh-TW" sz="1600" b="1" dirty="0" smtClean="0">
              <a:solidFill>
                <a:srgbClr val="C0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zh-TW" altLang="en-US" sz="1600" b="1" dirty="0" smtClean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　</a:t>
            </a:r>
            <a:r>
              <a:rPr lang="zh-TW" altLang="en-US" sz="1600" b="1" dirty="0" smtClean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　　　　</a:t>
            </a:r>
            <a:r>
              <a:rPr lang="en-US" altLang="zh-TW" sz="1600" b="1" dirty="0" smtClean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Awards</a:t>
            </a:r>
            <a:r>
              <a:rPr lang="zh-TW" altLang="en-US" sz="1600" b="1" dirty="0" smtClean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　</a:t>
            </a:r>
            <a:r>
              <a:rPr lang="zh-TW" altLang="zh-TW" sz="1600" b="1" dirty="0" smtClean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銀</a:t>
            </a:r>
            <a:r>
              <a:rPr lang="zh-TW" altLang="zh-TW" sz="1600" b="1" dirty="0" smtClean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牌獎</a:t>
            </a:r>
            <a:endParaRPr lang="en-US" altLang="zh-TW" sz="1600" b="1" dirty="0" smtClean="0">
              <a:solidFill>
                <a:srgbClr val="C0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altLang="zh-TW" sz="12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altLang="zh-TW" sz="1200" dirty="0" smtClean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80000"/>
              </a:lnSpc>
            </a:pPr>
            <a:endParaRPr lang="en-US" altLang="zh-TW" sz="12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altLang="zh-TW" sz="1200" dirty="0" smtClean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80000"/>
              </a:lnSpc>
            </a:pPr>
            <a:endParaRPr lang="en-US" altLang="zh-TW" sz="12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altLang="zh-TW" sz="12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altLang="zh-TW" sz="1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ct val="80000"/>
              </a:lnSpc>
            </a:pPr>
            <a:endParaRPr lang="zh-TW" altLang="en-US" sz="1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ct val="80000"/>
              </a:lnSpc>
            </a:pPr>
            <a:endParaRPr lang="en-US" altLang="zh-TW" sz="1200" dirty="0" smtClean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80000"/>
              </a:lnSpc>
            </a:pPr>
            <a:endParaRPr lang="en-US" altLang="zh-TW" sz="1600" dirty="0" smtClean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80000"/>
              </a:lnSpc>
            </a:pPr>
            <a:endParaRPr lang="en-US" altLang="zh-TW" sz="1600" dirty="0" smtClean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80000"/>
              </a:lnSpc>
            </a:pPr>
            <a:endParaRPr lang="zh-TW" altLang="en-US" sz="1600" dirty="0" smtClean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80000"/>
              </a:lnSpc>
            </a:pPr>
            <a:endParaRPr lang="zh-TW" altLang="en-US" sz="1600" dirty="0" smtClean="0"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1026" name="Picture 2" descr="C:\Users\admin\Pictures\Antiyal\1_antiya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836712"/>
            <a:ext cx="2779384" cy="41854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850106"/>
          </a:xfrm>
        </p:spPr>
        <p:txBody>
          <a:bodyPr/>
          <a:lstStyle/>
          <a:p>
            <a:pPr algn="l"/>
            <a:r>
              <a:rPr lang="en-US" altLang="zh-TW" sz="2400" b="1" u="sng" dirty="0" smtClean="0">
                <a:ea typeface="微軟正黑體" pitchFamily="34" charset="-120"/>
              </a:rPr>
              <a:t>Antiyal-Carmenere 2014</a:t>
            </a:r>
            <a:br>
              <a:rPr lang="en-US" altLang="zh-TW" sz="2400" b="1" u="sng" dirty="0" smtClean="0">
                <a:ea typeface="微軟正黑體" pitchFamily="34" charset="-120"/>
              </a:rPr>
            </a:br>
            <a:r>
              <a:rPr lang="zh-TW" altLang="en-US" sz="2400" b="1" u="sng" dirty="0" smtClean="0">
                <a:ea typeface="微軟正黑體" pitchFamily="34" charset="-120"/>
              </a:rPr>
              <a:t>阿波羅之子卡門涅爾紅葡萄酒</a:t>
            </a:r>
          </a:p>
        </p:txBody>
      </p:sp>
      <p:sp>
        <p:nvSpPr>
          <p:cNvPr id="13314" name="Rectangle 3"/>
          <p:cNvSpPr>
            <a:spLocks noGrp="1"/>
          </p:cNvSpPr>
          <p:nvPr>
            <p:ph type="body" idx="1"/>
          </p:nvPr>
        </p:nvSpPr>
        <p:spPr>
          <a:xfrm>
            <a:off x="395536" y="1601416"/>
            <a:ext cx="5472608" cy="5256584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zh-TW" altLang="en-US" sz="1600" b="1" dirty="0" smtClean="0">
                <a:latin typeface="微軟正黑體" pitchFamily="34" charset="-120"/>
                <a:ea typeface="微軟正黑體" pitchFamily="34" charset="-120"/>
              </a:rPr>
              <a:t>葡萄品種：</a:t>
            </a:r>
            <a:r>
              <a:rPr lang="es-CL" altLang="zh-TW" sz="1600" b="1" dirty="0" smtClean="0">
                <a:latin typeface="微軟正黑體" pitchFamily="34" charset="-120"/>
                <a:ea typeface="微軟正黑體" pitchFamily="34" charset="-120"/>
              </a:rPr>
              <a:t>100%</a:t>
            </a:r>
            <a:r>
              <a:rPr lang="zh-TW" altLang="en-US" sz="1600" b="1" dirty="0" smtClean="0">
                <a:latin typeface="微軟正黑體" pitchFamily="34" charset="-120"/>
                <a:ea typeface="微軟正黑體" pitchFamily="34" charset="-120"/>
              </a:rPr>
              <a:t>卡門涅爾</a:t>
            </a:r>
            <a:endParaRPr lang="en-US" altLang="zh-TW" sz="1600" b="1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sz="1600" b="1" dirty="0">
                <a:latin typeface="微軟正黑體" pitchFamily="34" charset="-120"/>
                <a:ea typeface="微軟正黑體" pitchFamily="34" charset="-120"/>
              </a:rPr>
              <a:t>產</a:t>
            </a:r>
            <a:r>
              <a:rPr lang="zh-TW" altLang="en-US" sz="1600" b="1" dirty="0" smtClean="0">
                <a:latin typeface="微軟正黑體" pitchFamily="34" charset="-120"/>
                <a:ea typeface="微軟正黑體" pitchFamily="34" charset="-120"/>
              </a:rPr>
              <a:t>區：</a:t>
            </a:r>
            <a:r>
              <a:rPr lang="es-CL" altLang="zh-TW" sz="1600" b="1" dirty="0" smtClean="0">
                <a:latin typeface="微軟正黑體" pitchFamily="34" charset="-120"/>
                <a:ea typeface="微軟正黑體" pitchFamily="34" charset="-120"/>
              </a:rPr>
              <a:t>Maipo Valley </a:t>
            </a:r>
          </a:p>
          <a:p>
            <a:pPr marL="0" indent="0">
              <a:lnSpc>
                <a:spcPct val="80000"/>
              </a:lnSpc>
              <a:buNone/>
            </a:pPr>
            <a:endParaRPr lang="es-CL" altLang="zh-TW" sz="1600" dirty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zh-TW" altLang="en-US" sz="1600" b="1" dirty="0" smtClean="0">
                <a:latin typeface="微軟正黑體" pitchFamily="34" charset="-120"/>
                <a:ea typeface="微軟正黑體" pitchFamily="34" charset="-120"/>
              </a:rPr>
              <a:t>釀</a:t>
            </a:r>
            <a:r>
              <a:rPr lang="zh-TW" altLang="en-US" sz="1600" b="1" dirty="0" smtClean="0">
                <a:latin typeface="微軟正黑體" pitchFamily="34" charset="-120"/>
                <a:ea typeface="微軟正黑體" pitchFamily="34" charset="-120"/>
              </a:rPr>
              <a:t>造：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手工採收</a:t>
            </a:r>
            <a:r>
              <a:rPr lang="zh-TW" altLang="en-US" sz="1600" dirty="0">
                <a:latin typeface="微軟正黑體" pitchFamily="34" charset="-120"/>
                <a:ea typeface="微軟正黑體" pitchFamily="34" charset="-120"/>
              </a:rPr>
              <a:t>，精選葡萄後重力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壓榨，使用葡萄皮上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的</a:t>
            </a:r>
            <a:endParaRPr lang="en-US" altLang="zh-TW" sz="1600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　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　　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天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然酵母於不銹鋼桶</a:t>
            </a: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26º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發酵，</a:t>
            </a:r>
            <a:r>
              <a:rPr lang="zh-TW" altLang="zh-TW" sz="1600" dirty="0" smtClean="0">
                <a:latin typeface="微軟正黑體" pitchFamily="34" charset="-120"/>
                <a:ea typeface="微軟正黑體" pitchFamily="34" charset="-120"/>
              </a:rPr>
              <a:t>浸漬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一個月。酒汁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壓　　　</a:t>
            </a:r>
            <a:endParaRPr lang="en-US" altLang="zh-TW" sz="1600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　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　　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出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後存放於</a:t>
            </a: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670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公升的蛋型水泥槽中進行乳酸發酵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及</a:t>
            </a:r>
            <a:endParaRPr lang="en-US" altLang="zh-TW" sz="1600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　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　　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醇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化，為期</a:t>
            </a: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12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個月。 </a:t>
            </a: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2015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年</a:t>
            </a: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11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月裝瓶，靜置</a:t>
            </a: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6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個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月</a:t>
            </a:r>
            <a:endParaRPr lang="en-US" altLang="zh-TW" sz="1600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　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　　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後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上市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。</a:t>
            </a:r>
            <a:endParaRPr lang="en-US" altLang="zh-TW" sz="1600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altLang="zh-TW" sz="1600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zh-TW" altLang="en-US" sz="1600" b="1" dirty="0" smtClean="0">
                <a:latin typeface="微軟正黑體" pitchFamily="34" charset="-120"/>
                <a:ea typeface="微軟正黑體" pitchFamily="34" charset="-120"/>
              </a:rPr>
              <a:t>品酒筆記：</a:t>
            </a:r>
            <a:r>
              <a:rPr lang="zh-TW" altLang="zh-TW" sz="1600" dirty="0" smtClean="0">
                <a:latin typeface="微軟正黑體" pitchFamily="34" charset="-120"/>
                <a:ea typeface="微軟正黑體" pitchFamily="34" charset="-120"/>
              </a:rPr>
              <a:t>新鮮，純淨的紫羅蘭和李子，黑胡椒的香氣</a:t>
            </a:r>
            <a:r>
              <a:rPr lang="zh-TW" altLang="zh-TW" sz="1600" dirty="0" smtClean="0">
                <a:latin typeface="微軟正黑體" pitchFamily="34" charset="-120"/>
                <a:ea typeface="微軟正黑體" pitchFamily="34" charset="-120"/>
              </a:rPr>
              <a:t>。</a:t>
            </a:r>
            <a:endParaRPr lang="en-US" altLang="zh-TW" sz="1600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　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　　　　</a:t>
            </a:r>
            <a:r>
              <a:rPr lang="zh-TW" altLang="zh-TW" sz="1600" dirty="0" smtClean="0">
                <a:latin typeface="微軟正黑體" pitchFamily="34" charset="-120"/>
                <a:ea typeface="微軟正黑體" pitchFamily="34" charset="-120"/>
              </a:rPr>
              <a:t>口</a:t>
            </a:r>
            <a:r>
              <a:rPr lang="zh-TW" altLang="zh-TW" sz="1600" dirty="0" smtClean="0">
                <a:latin typeface="微軟正黑體" pitchFamily="34" charset="-120"/>
                <a:ea typeface="微軟正黑體" pitchFamily="34" charset="-120"/>
              </a:rPr>
              <a:t>感中等身材，質感十分精緻，絲絨般且清</a:t>
            </a:r>
            <a:r>
              <a:rPr lang="zh-TW" altLang="zh-TW" sz="1600" dirty="0" smtClean="0">
                <a:latin typeface="微軟正黑體" pitchFamily="34" charset="-120"/>
                <a:ea typeface="微軟正黑體" pitchFamily="34" charset="-120"/>
              </a:rPr>
              <a:t>新</a:t>
            </a:r>
            <a:endParaRPr lang="en-US" altLang="zh-TW" sz="1600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　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　　　　</a:t>
            </a:r>
            <a:r>
              <a:rPr lang="zh-TW" altLang="zh-TW" sz="1600" dirty="0" smtClean="0">
                <a:latin typeface="微軟正黑體" pitchFamily="34" charset="-120"/>
                <a:ea typeface="微軟正黑體" pitchFamily="34" charset="-120"/>
              </a:rPr>
              <a:t>的</a:t>
            </a:r>
            <a:r>
              <a:rPr lang="zh-TW" altLang="zh-TW" sz="1600" dirty="0" smtClean="0">
                <a:latin typeface="微軟正黑體" pitchFamily="34" charset="-120"/>
                <a:ea typeface="微軟正黑體" pitchFamily="34" charset="-120"/>
              </a:rPr>
              <a:t>口感。</a:t>
            </a:r>
            <a:endParaRPr lang="en-US" altLang="zh-TW" sz="1600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altLang="zh-TW" sz="1400" dirty="0" smtClean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80000"/>
              </a:lnSpc>
            </a:pP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80000"/>
              </a:lnSpc>
            </a:pPr>
            <a:endParaRPr lang="zh-TW" altLang="en-US" sz="1200" dirty="0" smtClean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80000"/>
              </a:lnSpc>
            </a:pPr>
            <a:endParaRPr lang="zh-TW" altLang="en-US" sz="1600" dirty="0" smtClean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80000"/>
              </a:lnSpc>
            </a:pPr>
            <a:endParaRPr lang="en-US" altLang="zh-TW" sz="1600" dirty="0" smtClean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80000"/>
              </a:lnSpc>
            </a:pPr>
            <a:endParaRPr lang="en-US" altLang="zh-TW" sz="1600" dirty="0" smtClean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80000"/>
              </a:lnSpc>
            </a:pPr>
            <a:endParaRPr lang="zh-TW" altLang="en-US" sz="1600" dirty="0" smtClean="0"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2051" name="Picture 3" descr="C:\Users\admin\Pictures\Antiyal\_DSC4535CARMENERE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6" y="1196752"/>
            <a:ext cx="2787695" cy="41973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/>
          </p:cNvSpPr>
          <p:nvPr>
            <p:ph type="title"/>
          </p:nvPr>
        </p:nvSpPr>
        <p:spPr>
          <a:xfrm>
            <a:off x="251520" y="476672"/>
            <a:ext cx="8229600" cy="778098"/>
          </a:xfrm>
        </p:spPr>
        <p:txBody>
          <a:bodyPr/>
          <a:lstStyle/>
          <a:p>
            <a:pPr algn="l"/>
            <a:r>
              <a:rPr lang="en-US" altLang="zh-TW" sz="2400" b="1" u="sng" dirty="0" err="1" smtClean="0">
                <a:ea typeface="微軟正黑體" pitchFamily="34" charset="-120"/>
              </a:rPr>
              <a:t>Kuyen</a:t>
            </a:r>
            <a:r>
              <a:rPr lang="en-US" altLang="zh-TW" sz="2400" b="1" u="sng" dirty="0" smtClean="0">
                <a:ea typeface="微軟正黑體" pitchFamily="34" charset="-120"/>
              </a:rPr>
              <a:t> 2013</a:t>
            </a:r>
            <a:br>
              <a:rPr lang="en-US" altLang="zh-TW" sz="2400" b="1" u="sng" dirty="0" smtClean="0">
                <a:ea typeface="微軟正黑體" pitchFamily="34" charset="-120"/>
              </a:rPr>
            </a:br>
            <a:r>
              <a:rPr lang="zh-TW" altLang="en-US" sz="2400" b="1" u="sng" dirty="0" smtClean="0">
                <a:ea typeface="微軟正黑體" pitchFamily="34" charset="-120"/>
              </a:rPr>
              <a:t>月亮紅葡萄酒</a:t>
            </a:r>
          </a:p>
        </p:txBody>
      </p:sp>
      <p:sp>
        <p:nvSpPr>
          <p:cNvPr id="14338" name="Rectangle 3"/>
          <p:cNvSpPr>
            <a:spLocks noGrp="1"/>
          </p:cNvSpPr>
          <p:nvPr>
            <p:ph type="body" idx="1"/>
          </p:nvPr>
        </p:nvSpPr>
        <p:spPr>
          <a:xfrm>
            <a:off x="251520" y="1628800"/>
            <a:ext cx="5904656" cy="4320480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zh-TW" altLang="en-US" sz="1600" b="1" dirty="0" smtClean="0">
                <a:latin typeface="微軟正黑體" pitchFamily="34" charset="-120"/>
                <a:ea typeface="微軟正黑體" pitchFamily="34" charset="-120"/>
              </a:rPr>
              <a:t>葡萄品種：</a:t>
            </a:r>
            <a:r>
              <a:rPr lang="fr-FR" altLang="zh-TW" sz="1600" b="1" dirty="0" smtClean="0">
                <a:latin typeface="微軟正黑體" pitchFamily="34" charset="-120"/>
                <a:ea typeface="微軟正黑體" pitchFamily="34" charset="-120"/>
              </a:rPr>
              <a:t>57%</a:t>
            </a:r>
            <a:r>
              <a:rPr lang="zh-TW" altLang="fr-FR" sz="1600" b="1" dirty="0" smtClean="0">
                <a:latin typeface="微軟正黑體" pitchFamily="34" charset="-120"/>
                <a:ea typeface="微軟正黑體" pitchFamily="34" charset="-120"/>
              </a:rPr>
              <a:t>希哈</a:t>
            </a:r>
            <a:r>
              <a:rPr lang="fr-FR" altLang="zh-TW" sz="1600" b="1" dirty="0" smtClean="0">
                <a:latin typeface="微軟正黑體" pitchFamily="34" charset="-120"/>
                <a:ea typeface="微軟正黑體" pitchFamily="34" charset="-120"/>
              </a:rPr>
              <a:t>.</a:t>
            </a:r>
            <a:r>
              <a:rPr lang="zh-TW" altLang="en-US" sz="1600" b="1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1600" b="1" dirty="0" smtClean="0">
                <a:latin typeface="微軟正黑體" pitchFamily="34" charset="-120"/>
                <a:ea typeface="微軟正黑體" pitchFamily="34" charset="-120"/>
              </a:rPr>
              <a:t>3</a:t>
            </a:r>
            <a:r>
              <a:rPr lang="fr-FR" altLang="zh-TW" sz="1600" b="1" dirty="0" smtClean="0">
                <a:latin typeface="微軟正黑體" pitchFamily="34" charset="-120"/>
                <a:ea typeface="微軟正黑體" pitchFamily="34" charset="-120"/>
              </a:rPr>
              <a:t>2%</a:t>
            </a:r>
            <a:r>
              <a:rPr lang="zh-TW" altLang="fr-FR" sz="1600" b="1" dirty="0" smtClean="0">
                <a:latin typeface="微軟正黑體" pitchFamily="34" charset="-120"/>
                <a:ea typeface="微軟正黑體" pitchFamily="34" charset="-120"/>
              </a:rPr>
              <a:t>卡本內蘇維翁</a:t>
            </a:r>
            <a:r>
              <a:rPr lang="fr-FR" altLang="zh-TW" sz="1600" b="1" dirty="0" smtClean="0">
                <a:latin typeface="微軟正黑體" pitchFamily="34" charset="-120"/>
                <a:ea typeface="微軟正黑體" pitchFamily="34" charset="-120"/>
              </a:rPr>
              <a:t>. 8%</a:t>
            </a:r>
            <a:r>
              <a:rPr lang="zh-TW" altLang="fr-FR" sz="1600" b="1" dirty="0" smtClean="0">
                <a:latin typeface="微軟正黑體" pitchFamily="34" charset="-120"/>
                <a:ea typeface="微軟正黑體" pitchFamily="34" charset="-120"/>
              </a:rPr>
              <a:t>卡門涅爾</a:t>
            </a:r>
            <a:r>
              <a:rPr lang="fr-FR" altLang="zh-TW" sz="1600" b="1" dirty="0" smtClean="0">
                <a:latin typeface="微軟正黑體" pitchFamily="34" charset="-120"/>
                <a:ea typeface="微軟正黑體" pitchFamily="34" charset="-120"/>
              </a:rPr>
              <a:t>.</a:t>
            </a:r>
          </a:p>
          <a:p>
            <a:pPr marL="0" indent="0">
              <a:lnSpc>
                <a:spcPts val="1920"/>
              </a:lnSpc>
              <a:buNone/>
            </a:pPr>
            <a:r>
              <a:rPr lang="zh-TW" altLang="en-US" sz="1600" b="1" dirty="0" smtClean="0">
                <a:latin typeface="微軟正黑體" pitchFamily="34" charset="-120"/>
                <a:ea typeface="微軟正黑體" pitchFamily="34" charset="-120"/>
              </a:rPr>
              <a:t>　</a:t>
            </a:r>
            <a:r>
              <a:rPr lang="zh-TW" altLang="en-US" sz="1600" b="1" dirty="0" smtClean="0">
                <a:latin typeface="微軟正黑體" pitchFamily="34" charset="-120"/>
                <a:ea typeface="微軟正黑體" pitchFamily="34" charset="-120"/>
              </a:rPr>
              <a:t>　　　　</a:t>
            </a:r>
            <a:r>
              <a:rPr lang="fr-FR" altLang="zh-TW" sz="1600" b="1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fr-FR" altLang="zh-TW" sz="1600" b="1" dirty="0" smtClean="0">
                <a:latin typeface="微軟正黑體" pitchFamily="34" charset="-120"/>
                <a:ea typeface="微軟正黑體" pitchFamily="34" charset="-120"/>
              </a:rPr>
              <a:t>3%</a:t>
            </a:r>
            <a:r>
              <a:rPr lang="zh-TW" altLang="fr-FR" sz="1600" b="1" dirty="0" smtClean="0">
                <a:latin typeface="微軟正黑體" pitchFamily="34" charset="-120"/>
                <a:ea typeface="微軟正黑體" pitchFamily="34" charset="-120"/>
              </a:rPr>
              <a:t>小維鐸</a:t>
            </a:r>
            <a:endParaRPr lang="en-US" altLang="zh-TW" sz="1600" b="1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sz="1600" b="1" dirty="0">
                <a:latin typeface="微軟正黑體" pitchFamily="34" charset="-120"/>
                <a:ea typeface="微軟正黑體" pitchFamily="34" charset="-120"/>
              </a:rPr>
              <a:t>產</a:t>
            </a:r>
            <a:r>
              <a:rPr lang="zh-TW" altLang="en-US" sz="1600" b="1" dirty="0" smtClean="0">
                <a:latin typeface="微軟正黑體" pitchFamily="34" charset="-120"/>
                <a:ea typeface="微軟正黑體" pitchFamily="34" charset="-120"/>
              </a:rPr>
              <a:t>區：</a:t>
            </a:r>
            <a:r>
              <a:rPr lang="fr-FR" altLang="zh-TW" sz="1600" b="1" dirty="0" smtClean="0">
                <a:latin typeface="微軟正黑體" pitchFamily="34" charset="-120"/>
                <a:ea typeface="微軟正黑體" pitchFamily="34" charset="-120"/>
              </a:rPr>
              <a:t>100% Maipo Valley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fr-FR" altLang="zh-TW" sz="1600" dirty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zh-TW" altLang="en-US" sz="1600" b="1" dirty="0" smtClean="0">
                <a:latin typeface="微軟正黑體" pitchFamily="34" charset="-120"/>
                <a:ea typeface="微軟正黑體" pitchFamily="34" charset="-120"/>
              </a:rPr>
              <a:t>釀</a:t>
            </a:r>
            <a:r>
              <a:rPr lang="zh-TW" altLang="en-US" sz="1600" b="1" dirty="0" smtClean="0">
                <a:latin typeface="微軟正黑體" pitchFamily="34" charset="-120"/>
                <a:ea typeface="微軟正黑體" pitchFamily="34" charset="-120"/>
              </a:rPr>
              <a:t>造：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手</a:t>
            </a:r>
            <a:r>
              <a:rPr lang="zh-TW" altLang="en-US" sz="1600" dirty="0">
                <a:latin typeface="微軟正黑體" pitchFamily="34" charset="-120"/>
                <a:ea typeface="微軟正黑體" pitchFamily="34" charset="-120"/>
              </a:rPr>
              <a:t>工採收，精選葡萄後重力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壓榨，使用葡萄皮上的天然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酵</a:t>
            </a:r>
            <a:endParaRPr lang="en-US" altLang="zh-TW" sz="1600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　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　　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母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於不銹鋼桶</a:t>
            </a: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26º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發酵</a:t>
            </a:r>
            <a:r>
              <a:rPr lang="zh-TW" altLang="zh-TW" sz="1600" dirty="0" smtClean="0">
                <a:latin typeface="微軟正黑體" pitchFamily="34" charset="-120"/>
                <a:ea typeface="微軟正黑體" pitchFamily="34" charset="-120"/>
              </a:rPr>
              <a:t>浸漬25天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。壓汁後酒汁存放於法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國</a:t>
            </a:r>
            <a:endParaRPr lang="en-US" altLang="zh-TW" sz="1600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　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　　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橡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木桶中，</a:t>
            </a: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20</a:t>
            </a:r>
            <a:r>
              <a:rPr lang="zh-TW" altLang="zh-TW" sz="1600" dirty="0" smtClean="0">
                <a:latin typeface="微軟正黑體" pitchFamily="34" charset="-120"/>
                <a:ea typeface="微軟正黑體" pitchFamily="34" charset="-120"/>
              </a:rPr>
              <a:t>％新桶及40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％一年舊桶</a:t>
            </a:r>
            <a:r>
              <a:rPr lang="zh-TW" altLang="zh-TW" sz="1600" dirty="0" smtClean="0">
                <a:latin typeface="微軟正黑體" pitchFamily="34" charset="-120"/>
                <a:ea typeface="微軟正黑體" pitchFamily="34" charset="-120"/>
              </a:rPr>
              <a:t>、40％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二年</a:t>
            </a:r>
            <a:r>
              <a:rPr lang="zh-TW" altLang="zh-TW" sz="1600" dirty="0" smtClean="0">
                <a:latin typeface="微軟正黑體" pitchFamily="34" charset="-120"/>
                <a:ea typeface="微軟正黑體" pitchFamily="34" charset="-120"/>
              </a:rPr>
              <a:t>舊桶</a:t>
            </a:r>
            <a:r>
              <a:rPr lang="zh-TW" altLang="zh-TW" sz="1600" dirty="0" smtClean="0">
                <a:latin typeface="微軟正黑體" pitchFamily="34" charset="-120"/>
                <a:ea typeface="微軟正黑體" pitchFamily="34" charset="-120"/>
              </a:rPr>
              <a:t>中</a:t>
            </a:r>
            <a:endParaRPr lang="en-US" altLang="zh-TW" sz="1600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　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　　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進行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乳酸發酵及</a:t>
            </a:r>
            <a:r>
              <a:rPr lang="zh-TW" altLang="zh-TW" sz="1600" dirty="0" smtClean="0">
                <a:latin typeface="微軟正黑體" pitchFamily="34" charset="-120"/>
                <a:ea typeface="微軟正黑體" pitchFamily="34" charset="-120"/>
              </a:rPr>
              <a:t>醇化，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每</a:t>
            </a: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4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個月換桶</a:t>
            </a:r>
            <a:r>
              <a:rPr lang="zh-TW" altLang="zh-TW" sz="1600" dirty="0" smtClean="0">
                <a:latin typeface="微軟正黑體" pitchFamily="34" charset="-120"/>
                <a:ea typeface="微軟正黑體" pitchFamily="34" charset="-120"/>
              </a:rPr>
              <a:t>，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酒汁無添加澄清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劑</a:t>
            </a:r>
            <a:endParaRPr lang="en-US" altLang="zh-TW" sz="1600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　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　　</a:t>
            </a:r>
            <a:r>
              <a:rPr lang="zh-TW" altLang="zh-TW" sz="1600" dirty="0" smtClean="0">
                <a:latin typeface="微軟正黑體" pitchFamily="34" charset="-120"/>
                <a:ea typeface="微軟正黑體" pitchFamily="34" charset="-120"/>
              </a:rPr>
              <a:t>。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橡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木桶中陳年</a:t>
            </a: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12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個月後裝瓶，裝瓶後靜置酒窖</a:t>
            </a: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4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個月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後</a:t>
            </a:r>
            <a:endParaRPr lang="en-US" altLang="zh-TW" sz="1600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　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　　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上市。</a:t>
            </a:r>
            <a:endParaRPr lang="en-US" altLang="zh-TW" sz="1600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lnSpc>
                <a:spcPct val="80000"/>
              </a:lnSpc>
              <a:spcBef>
                <a:spcPts val="0"/>
              </a:spcBef>
              <a:buNone/>
            </a:pPr>
            <a:endParaRPr lang="en-US" altLang="zh-TW" sz="1600" dirty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zh-TW" altLang="en-US" sz="1600" b="1" dirty="0" smtClean="0">
                <a:latin typeface="微軟正黑體" pitchFamily="34" charset="-120"/>
                <a:ea typeface="微軟正黑體" pitchFamily="34" charset="-120"/>
              </a:rPr>
              <a:t>品酒筆</a:t>
            </a:r>
            <a:r>
              <a:rPr lang="zh-TW" altLang="en-US" sz="1600" b="1" dirty="0" smtClean="0">
                <a:latin typeface="微軟正黑體" pitchFamily="34" charset="-120"/>
                <a:ea typeface="微軟正黑體" pitchFamily="34" charset="-120"/>
              </a:rPr>
              <a:t>記：</a:t>
            </a: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2013</a:t>
            </a:r>
            <a:r>
              <a:rPr lang="zh-TW" altLang="zh-TW" sz="1600" dirty="0" smtClean="0">
                <a:latin typeface="微軟正黑體" pitchFamily="34" charset="-120"/>
                <a:ea typeface="微軟正黑體" pitchFamily="34" charset="-120"/>
              </a:rPr>
              <a:t>年</a:t>
            </a:r>
            <a:r>
              <a:rPr lang="en-US" altLang="zh-TW" sz="1600" dirty="0" err="1" smtClean="0">
                <a:latin typeface="微軟正黑體" pitchFamily="34" charset="-120"/>
                <a:ea typeface="微軟正黑體" pitchFamily="34" charset="-120"/>
              </a:rPr>
              <a:t>Kuyen</a:t>
            </a: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zh-TW" sz="1600" dirty="0" smtClean="0">
                <a:latin typeface="微軟正黑體" pitchFamily="34" charset="-120"/>
                <a:ea typeface="微軟正黑體" pitchFamily="34" charset="-120"/>
              </a:rPr>
              <a:t>口感飽滿且均衡，雪松和深色漿果</a:t>
            </a:r>
            <a:r>
              <a:rPr lang="zh-TW" altLang="zh-TW" sz="1600" dirty="0" smtClean="0">
                <a:latin typeface="微軟正黑體" pitchFamily="34" charset="-120"/>
                <a:ea typeface="微軟正黑體" pitchFamily="34" charset="-120"/>
              </a:rPr>
              <a:t>的</a:t>
            </a:r>
            <a:endParaRPr lang="en-US" altLang="zh-TW" sz="1600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　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　　　　</a:t>
            </a:r>
            <a:r>
              <a:rPr lang="zh-TW" altLang="zh-TW" sz="1600" dirty="0" smtClean="0">
                <a:latin typeface="微軟正黑體" pitchFamily="34" charset="-120"/>
                <a:ea typeface="微軟正黑體" pitchFamily="34" charset="-120"/>
              </a:rPr>
              <a:t>香</a:t>
            </a:r>
            <a:r>
              <a:rPr lang="zh-TW" altLang="zh-TW" sz="1600" dirty="0" smtClean="0">
                <a:latin typeface="微軟正黑體" pitchFamily="34" charset="-120"/>
                <a:ea typeface="微軟正黑體" pitchFamily="34" charset="-120"/>
              </a:rPr>
              <a:t>氣，柔順的口感，豐富的黑莓口味，一點點巧克</a:t>
            </a:r>
            <a:r>
              <a:rPr lang="zh-TW" altLang="zh-TW" sz="1600" dirty="0" smtClean="0">
                <a:latin typeface="微軟正黑體" pitchFamily="34" charset="-120"/>
                <a:ea typeface="微軟正黑體" pitchFamily="34" charset="-120"/>
              </a:rPr>
              <a:t>力</a:t>
            </a:r>
            <a:endParaRPr lang="en-US" altLang="zh-TW" sz="1600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　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　　　　</a:t>
            </a:r>
            <a:r>
              <a:rPr lang="zh-TW" altLang="zh-TW" sz="1600" dirty="0" smtClean="0">
                <a:latin typeface="微軟正黑體" pitchFamily="34" charset="-120"/>
                <a:ea typeface="微軟正黑體" pitchFamily="34" charset="-120"/>
              </a:rPr>
              <a:t>。</a:t>
            </a:r>
            <a:r>
              <a:rPr lang="zh-TW" altLang="zh-TW" sz="1600" dirty="0" smtClean="0">
                <a:latin typeface="微軟正黑體" pitchFamily="34" charset="-120"/>
                <a:ea typeface="微軟正黑體" pitchFamily="34" charset="-120"/>
              </a:rPr>
              <a:t>葡萄酒是成熟的，爽口與細緻的單寧，尾韻悠長</a:t>
            </a:r>
            <a:r>
              <a:rPr lang="zh-TW" altLang="zh-TW" sz="1600" dirty="0" smtClean="0">
                <a:latin typeface="微軟正黑體" pitchFamily="34" charset="-120"/>
                <a:ea typeface="微軟正黑體" pitchFamily="34" charset="-120"/>
              </a:rPr>
              <a:t>。</a:t>
            </a:r>
            <a:endParaRPr lang="en-US" altLang="zh-TW" sz="1600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altLang="zh-TW" sz="1600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zh-TW" altLang="en-US" sz="1600" b="1" spc="50" dirty="0" smtClean="0">
                <a:ln w="11430"/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得獎記錄：</a:t>
            </a:r>
            <a:r>
              <a:rPr lang="en-US" altLang="zh-TW" sz="1600" b="1" spc="50" dirty="0" smtClean="0">
                <a:ln w="11430"/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Decanter </a:t>
            </a:r>
            <a:r>
              <a:rPr lang="en-US" altLang="zh-TW" sz="1600" b="1" spc="50" dirty="0" smtClean="0">
                <a:ln w="11430"/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World Wine</a:t>
            </a:r>
            <a:r>
              <a:rPr lang="zh-TW" altLang="en-US" sz="1600" b="1" spc="50" dirty="0" smtClean="0">
                <a:ln w="11430"/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　</a:t>
            </a:r>
            <a:r>
              <a:rPr lang="en-US" altLang="zh-TW" sz="1600" b="1" spc="50" dirty="0" smtClean="0">
                <a:ln w="11430"/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Awards – </a:t>
            </a:r>
            <a:r>
              <a:rPr lang="zh-TW" altLang="en-US" sz="1600" b="1" spc="50" dirty="0" smtClean="0">
                <a:ln w="11430"/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銅牌獎</a:t>
            </a:r>
            <a:endParaRPr lang="en-US" altLang="zh-TW" sz="1600" b="1" spc="50" dirty="0" smtClean="0">
              <a:ln w="11430"/>
              <a:solidFill>
                <a:srgbClr val="C0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altLang="zh-TW" sz="1600" dirty="0" smtClean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80000"/>
              </a:lnSpc>
              <a:spcBef>
                <a:spcPts val="0"/>
              </a:spcBef>
              <a:buNone/>
            </a:pPr>
            <a:endParaRPr lang="en-US" altLang="zh-TW" sz="14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altLang="zh-TW" sz="1200" dirty="0" smtClean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80000"/>
              </a:lnSpc>
            </a:pPr>
            <a:endParaRPr lang="en-US" altLang="zh-TW" sz="1200" dirty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80000"/>
              </a:lnSpc>
            </a:pPr>
            <a:endParaRPr lang="en-US" altLang="zh-TW" sz="1200" dirty="0" smtClean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80000"/>
              </a:lnSpc>
            </a:pPr>
            <a:endParaRPr lang="en-US" altLang="zh-TW" sz="1200" dirty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80000"/>
              </a:lnSpc>
            </a:pPr>
            <a:endParaRPr lang="en-US" altLang="zh-TW" sz="1200" dirty="0" smtClean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80000"/>
              </a:lnSpc>
            </a:pPr>
            <a:endParaRPr lang="en-US" altLang="zh-TW" sz="1600" dirty="0" smtClean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80000"/>
              </a:lnSpc>
            </a:pPr>
            <a:endParaRPr lang="en-US" altLang="zh-TW" sz="1600" dirty="0" smtClean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80000"/>
              </a:lnSpc>
            </a:pPr>
            <a:endParaRPr lang="en-US" altLang="zh-TW" sz="1600" dirty="0" smtClean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80000"/>
              </a:lnSpc>
            </a:pPr>
            <a:endParaRPr lang="en-US" altLang="zh-TW" sz="1600" dirty="0" smtClean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80000"/>
              </a:lnSpc>
            </a:pPr>
            <a:endParaRPr lang="zh-TW" altLang="en-US" sz="1600" dirty="0" smtClean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80000"/>
              </a:lnSpc>
            </a:pPr>
            <a:endParaRPr lang="zh-TW" altLang="en-US" sz="1600" dirty="0" smtClean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80000"/>
              </a:lnSpc>
            </a:pPr>
            <a:endParaRPr lang="zh-TW" altLang="en-US" sz="1600" dirty="0" smtClean="0"/>
          </a:p>
        </p:txBody>
      </p:sp>
      <p:pic>
        <p:nvPicPr>
          <p:cNvPr id="4" name="Picture 2" descr="C:\Users\admin\Pictures\Antiyal\_KUYE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1124744"/>
            <a:ext cx="2668879" cy="401901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/>
          </p:cNvSpPr>
          <p:nvPr>
            <p:ph type="title"/>
          </p:nvPr>
        </p:nvSpPr>
        <p:spPr>
          <a:xfrm>
            <a:off x="323528" y="332656"/>
            <a:ext cx="6686568" cy="850106"/>
          </a:xfrm>
        </p:spPr>
        <p:txBody>
          <a:bodyPr/>
          <a:lstStyle/>
          <a:p>
            <a:pPr algn="l"/>
            <a:r>
              <a:rPr lang="en-US" altLang="zh-TW" sz="2400" b="1" u="sng" dirty="0" smtClean="0">
                <a:latin typeface="微軟正黑體" pitchFamily="34" charset="-120"/>
                <a:ea typeface="微軟正黑體" pitchFamily="34" charset="-120"/>
              </a:rPr>
              <a:t>Pura Fe Cabernet Sauvignon 2014</a:t>
            </a:r>
            <a:br>
              <a:rPr lang="en-US" altLang="zh-TW" sz="2400" b="1" u="sng" dirty="0" smtClean="0"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2400" b="1" u="sng" dirty="0" smtClean="0">
                <a:latin typeface="微軟正黑體" pitchFamily="34" charset="-120"/>
                <a:ea typeface="微軟正黑體" pitchFamily="34" charset="-120"/>
              </a:rPr>
              <a:t>熱血卡本內蘇維翁紅葡萄酒</a:t>
            </a:r>
          </a:p>
        </p:txBody>
      </p:sp>
      <p:sp>
        <p:nvSpPr>
          <p:cNvPr id="16386" name="Rectangle 3"/>
          <p:cNvSpPr>
            <a:spLocks noGrp="1"/>
          </p:cNvSpPr>
          <p:nvPr>
            <p:ph type="body" idx="1"/>
          </p:nvPr>
        </p:nvSpPr>
        <p:spPr>
          <a:xfrm>
            <a:off x="323528" y="1601416"/>
            <a:ext cx="5760640" cy="3987824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zh-TW" altLang="en-US" sz="1600" b="1" dirty="0" smtClean="0">
                <a:latin typeface="微軟正黑體" pitchFamily="34" charset="-120"/>
                <a:ea typeface="微軟正黑體" pitchFamily="34" charset="-120"/>
              </a:rPr>
              <a:t>葡萄品種：</a:t>
            </a:r>
            <a:r>
              <a:rPr lang="en-US" altLang="zh-TW" sz="1600" b="1" dirty="0" smtClean="0">
                <a:latin typeface="微軟正黑體" pitchFamily="34" charset="-120"/>
                <a:ea typeface="微軟正黑體" pitchFamily="34" charset="-120"/>
              </a:rPr>
              <a:t>100</a:t>
            </a:r>
            <a:r>
              <a:rPr lang="en-GB" altLang="zh-TW" sz="1600" b="1" dirty="0" smtClean="0">
                <a:latin typeface="微軟正黑體" pitchFamily="34" charset="-120"/>
                <a:ea typeface="微軟正黑體" pitchFamily="34" charset="-120"/>
              </a:rPr>
              <a:t>%</a:t>
            </a:r>
            <a:r>
              <a:rPr lang="zh-TW" altLang="en-GB" sz="1600" b="1" dirty="0" smtClean="0">
                <a:latin typeface="微軟正黑體" pitchFamily="34" charset="-120"/>
                <a:ea typeface="微軟正黑體" pitchFamily="34" charset="-120"/>
              </a:rPr>
              <a:t>卡本內蘇維翁</a:t>
            </a:r>
            <a:endParaRPr lang="en-US" altLang="zh-TW" sz="1600" b="1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sz="1600" b="1" dirty="0">
                <a:latin typeface="微軟正黑體" pitchFamily="34" charset="-120"/>
                <a:ea typeface="微軟正黑體" pitchFamily="34" charset="-120"/>
              </a:rPr>
              <a:t>產</a:t>
            </a:r>
            <a:r>
              <a:rPr lang="zh-TW" altLang="en-US" sz="1600" b="1" dirty="0" smtClean="0">
                <a:latin typeface="微軟正黑體" pitchFamily="34" charset="-120"/>
                <a:ea typeface="微軟正黑體" pitchFamily="34" charset="-120"/>
              </a:rPr>
              <a:t>區：</a:t>
            </a:r>
            <a:r>
              <a:rPr lang="en-GB" altLang="zh-TW" sz="1600" b="1" dirty="0" smtClean="0">
                <a:latin typeface="微軟正黑體" pitchFamily="34" charset="-120"/>
                <a:ea typeface="微軟正黑體" pitchFamily="34" charset="-120"/>
              </a:rPr>
              <a:t>100% </a:t>
            </a:r>
            <a:r>
              <a:rPr lang="en-GB" altLang="zh-TW" sz="1600" b="1" dirty="0" err="1" smtClean="0">
                <a:latin typeface="微軟正黑體" pitchFamily="34" charset="-120"/>
                <a:ea typeface="微軟正黑體" pitchFamily="34" charset="-120"/>
              </a:rPr>
              <a:t>Maipo</a:t>
            </a:r>
            <a:r>
              <a:rPr lang="en-GB" altLang="zh-TW" sz="1600" b="1" dirty="0" smtClean="0">
                <a:latin typeface="微軟正黑體" pitchFamily="34" charset="-120"/>
                <a:ea typeface="微軟正黑體" pitchFamily="34" charset="-120"/>
              </a:rPr>
              <a:t> Valley</a:t>
            </a:r>
          </a:p>
          <a:p>
            <a:pPr>
              <a:lnSpc>
                <a:spcPct val="80000"/>
              </a:lnSpc>
              <a:spcBef>
                <a:spcPts val="0"/>
              </a:spcBef>
              <a:buNone/>
            </a:pPr>
            <a:endParaRPr lang="en-GB" altLang="zh-TW" sz="1600" dirty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altLang="zh-TW" sz="1600" b="1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zh-TW" altLang="en-US" sz="1600" b="1" dirty="0" smtClean="0">
                <a:latin typeface="微軟正黑體" pitchFamily="34" charset="-120"/>
                <a:ea typeface="微軟正黑體" pitchFamily="34" charset="-120"/>
              </a:rPr>
              <a:t>釀</a:t>
            </a:r>
            <a:r>
              <a:rPr lang="zh-TW" altLang="en-US" sz="1600" b="1" dirty="0" smtClean="0">
                <a:latin typeface="微軟正黑體" pitchFamily="34" charset="-120"/>
                <a:ea typeface="微軟正黑體" pitchFamily="34" charset="-120"/>
              </a:rPr>
              <a:t>造：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手工採收，精選葡萄後重力壓榨，使用葡萄皮上的天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然</a:t>
            </a:r>
            <a:endParaRPr lang="en-US" altLang="zh-TW" sz="1600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　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　　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酵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母於不銹鋼桶</a:t>
            </a: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26º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發酵</a:t>
            </a:r>
            <a:r>
              <a:rPr lang="zh-TW" altLang="zh-TW" sz="1600" dirty="0" smtClean="0">
                <a:latin typeface="微軟正黑體" pitchFamily="34" charset="-120"/>
                <a:ea typeface="微軟正黑體" pitchFamily="34" charset="-120"/>
              </a:rPr>
              <a:t>浸漬25天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。酒汁使用</a:t>
            </a: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50</a:t>
            </a:r>
            <a:r>
              <a:rPr lang="zh-TW" altLang="zh-TW" sz="1600" dirty="0" smtClean="0">
                <a:latin typeface="微軟正黑體" pitchFamily="34" charset="-120"/>
                <a:ea typeface="微軟正黑體" pitchFamily="34" charset="-120"/>
              </a:rPr>
              <a:t>％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法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國</a:t>
            </a:r>
            <a:endParaRPr lang="en-US" altLang="zh-TW" sz="1600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　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　　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橡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木</a:t>
            </a:r>
            <a:r>
              <a:rPr lang="zh-TW" altLang="zh-TW" sz="1600" dirty="0" smtClean="0">
                <a:latin typeface="微軟正黑體" pitchFamily="34" charset="-120"/>
                <a:ea typeface="微軟正黑體" pitchFamily="34" charset="-120"/>
              </a:rPr>
              <a:t>三年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舊</a:t>
            </a:r>
            <a:r>
              <a:rPr lang="zh-TW" altLang="zh-TW" sz="1600" dirty="0" smtClean="0">
                <a:latin typeface="微軟正黑體" pitchFamily="34" charset="-120"/>
                <a:ea typeface="微軟正黑體" pitchFamily="34" charset="-120"/>
              </a:rPr>
              <a:t>桶及50％法國橡木四年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舊</a:t>
            </a:r>
            <a:r>
              <a:rPr lang="zh-TW" altLang="zh-TW" sz="1600" dirty="0" smtClean="0">
                <a:latin typeface="微軟正黑體" pitchFamily="34" charset="-120"/>
                <a:ea typeface="微軟正黑體" pitchFamily="34" charset="-120"/>
              </a:rPr>
              <a:t>桶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進行乳酸發酵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及</a:t>
            </a:r>
            <a:endParaRPr lang="en-US" altLang="zh-TW" sz="1600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　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　　</a:t>
            </a:r>
            <a:r>
              <a:rPr lang="zh-TW" altLang="zh-TW" sz="1600" dirty="0" smtClean="0">
                <a:latin typeface="微軟正黑體" pitchFamily="34" charset="-120"/>
                <a:ea typeface="微軟正黑體" pitchFamily="34" charset="-120"/>
              </a:rPr>
              <a:t>醇</a:t>
            </a:r>
            <a:r>
              <a:rPr lang="zh-TW" altLang="zh-TW" sz="1600" dirty="0" smtClean="0">
                <a:latin typeface="微軟正黑體" pitchFamily="34" charset="-120"/>
                <a:ea typeface="微軟正黑體" pitchFamily="34" charset="-120"/>
              </a:rPr>
              <a:t>化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。每</a:t>
            </a: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4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個月換桶</a:t>
            </a:r>
            <a:r>
              <a:rPr lang="zh-TW" altLang="zh-TW" sz="1600" dirty="0" smtClean="0">
                <a:latin typeface="微軟正黑體" pitchFamily="34" charset="-120"/>
                <a:ea typeface="微軟正黑體" pitchFamily="34" charset="-120"/>
              </a:rPr>
              <a:t>，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酒汁無添加澄清劑</a:t>
            </a:r>
            <a:r>
              <a:rPr lang="zh-TW" altLang="zh-TW" sz="1600" dirty="0" smtClean="0">
                <a:latin typeface="微軟正黑體" pitchFamily="34" charset="-120"/>
                <a:ea typeface="微軟正黑體" pitchFamily="34" charset="-120"/>
              </a:rPr>
              <a:t>。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橡木桶中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陳</a:t>
            </a:r>
            <a:endParaRPr lang="en-US" altLang="zh-TW" sz="1600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　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　　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年</a:t>
            </a: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10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至</a:t>
            </a: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12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個月後裝瓶，裝瓶後靜置酒窖</a:t>
            </a: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4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個月後上市。</a:t>
            </a:r>
            <a:endParaRPr lang="en-US" altLang="zh-TW" sz="1600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altLang="zh-TW" sz="1200" dirty="0" smtClean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80000"/>
              </a:lnSpc>
            </a:pPr>
            <a:endParaRPr lang="en-US" altLang="zh-TW" sz="1400" dirty="0" smtClean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80000"/>
              </a:lnSpc>
            </a:pPr>
            <a:endParaRPr lang="en-US" altLang="zh-TW" sz="1600" dirty="0" smtClean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80000"/>
              </a:lnSpc>
            </a:pPr>
            <a:endParaRPr lang="en-US" altLang="zh-TW" sz="1600" dirty="0" smtClean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80000"/>
              </a:lnSpc>
            </a:pPr>
            <a:endParaRPr lang="en-US" altLang="zh-TW" sz="1600" dirty="0" smtClean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80000"/>
              </a:lnSpc>
            </a:pPr>
            <a:endParaRPr lang="en-US" altLang="zh-TW" sz="1600" dirty="0" smtClean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80000"/>
              </a:lnSpc>
            </a:pPr>
            <a:endParaRPr lang="en-US" altLang="zh-TW" sz="1600" dirty="0" smtClean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80000"/>
              </a:lnSpc>
            </a:pPr>
            <a:endParaRPr lang="zh-TW" altLang="en-US" sz="1600" dirty="0" smtClean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80000"/>
              </a:lnSpc>
            </a:pPr>
            <a:endParaRPr lang="zh-TW" altLang="en-US" sz="1600" dirty="0" smtClean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80000"/>
              </a:lnSpc>
            </a:pPr>
            <a:endParaRPr lang="zh-TW" altLang="en-US" sz="1600" dirty="0" smtClean="0"/>
          </a:p>
        </p:txBody>
      </p:sp>
      <p:pic>
        <p:nvPicPr>
          <p:cNvPr id="4" name="Picture 2" descr="C:\Users\admin\Pictures\Antiyal\_PURA FE CABERNE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1268760"/>
            <a:ext cx="2656601" cy="40005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922114"/>
          </a:xfrm>
        </p:spPr>
        <p:txBody>
          <a:bodyPr/>
          <a:lstStyle/>
          <a:p>
            <a:pPr algn="l"/>
            <a:r>
              <a:rPr lang="en-US" altLang="zh-TW" sz="2400" b="1" u="sng" dirty="0" err="1" smtClean="0">
                <a:ea typeface="微軟正黑體" pitchFamily="34" charset="-120"/>
              </a:rPr>
              <a:t>Pura</a:t>
            </a:r>
            <a:r>
              <a:rPr lang="en-US" altLang="zh-TW" sz="2400" b="1" u="sng" dirty="0" smtClean="0">
                <a:ea typeface="微軟正黑體" pitchFamily="34" charset="-120"/>
              </a:rPr>
              <a:t> Fe </a:t>
            </a:r>
            <a:r>
              <a:rPr lang="en-US" altLang="zh-TW" sz="2400" b="1" u="sng" dirty="0" err="1" smtClean="0">
                <a:ea typeface="微軟正黑體" pitchFamily="34" charset="-120"/>
              </a:rPr>
              <a:t>Garnacha</a:t>
            </a:r>
            <a:r>
              <a:rPr lang="en-US" altLang="zh-TW" sz="2400" b="1" u="sng" dirty="0" smtClean="0">
                <a:ea typeface="微軟正黑體" pitchFamily="34" charset="-120"/>
              </a:rPr>
              <a:t> - Syrah  2014</a:t>
            </a:r>
            <a:br>
              <a:rPr lang="en-US" altLang="zh-TW" sz="2400" b="1" u="sng" dirty="0" smtClean="0">
                <a:ea typeface="微軟正黑體" pitchFamily="34" charset="-120"/>
              </a:rPr>
            </a:br>
            <a:r>
              <a:rPr lang="zh-TW" altLang="en-US" sz="2400" b="1" u="sng" dirty="0" smtClean="0">
                <a:ea typeface="微軟正黑體" pitchFamily="34" charset="-120"/>
              </a:rPr>
              <a:t>熱血格納希</a:t>
            </a:r>
            <a:r>
              <a:rPr lang="en-US" altLang="zh-TW" sz="2400" b="1" u="sng" dirty="0" smtClean="0">
                <a:ea typeface="微軟正黑體" pitchFamily="34" charset="-120"/>
              </a:rPr>
              <a:t>-</a:t>
            </a:r>
            <a:r>
              <a:rPr lang="zh-TW" altLang="en-US" sz="2400" b="1" u="sng" dirty="0" smtClean="0">
                <a:ea typeface="微軟正黑體" pitchFamily="34" charset="-120"/>
              </a:rPr>
              <a:t>希哈紅葡萄酒</a:t>
            </a:r>
          </a:p>
        </p:txBody>
      </p:sp>
      <p:sp>
        <p:nvSpPr>
          <p:cNvPr id="17411" name="Rectangle 3"/>
          <p:cNvSpPr>
            <a:spLocks noGrp="1"/>
          </p:cNvSpPr>
          <p:nvPr>
            <p:ph type="body" idx="1"/>
          </p:nvPr>
        </p:nvSpPr>
        <p:spPr>
          <a:xfrm>
            <a:off x="467544" y="1700808"/>
            <a:ext cx="5688632" cy="3024336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zh-TW" altLang="en-US" sz="1600" b="1" dirty="0" smtClean="0">
                <a:latin typeface="微軟正黑體" pitchFamily="34" charset="-120"/>
                <a:ea typeface="微軟正黑體" pitchFamily="34" charset="-120"/>
              </a:rPr>
              <a:t>葡萄品種：</a:t>
            </a:r>
            <a:r>
              <a:rPr lang="en-US" altLang="zh-TW" sz="1600" b="1" dirty="0" smtClean="0">
                <a:latin typeface="微軟正黑體" pitchFamily="34" charset="-120"/>
                <a:ea typeface="微軟正黑體" pitchFamily="34" charset="-120"/>
              </a:rPr>
              <a:t>75</a:t>
            </a:r>
            <a:r>
              <a:rPr lang="en-GB" altLang="zh-TW" sz="1600" b="1" dirty="0" smtClean="0">
                <a:latin typeface="微軟正黑體" pitchFamily="34" charset="-120"/>
                <a:ea typeface="微軟正黑體" pitchFamily="34" charset="-120"/>
              </a:rPr>
              <a:t>%</a:t>
            </a:r>
            <a:r>
              <a:rPr lang="zh-TW" altLang="en-GB" sz="1600" b="1" dirty="0" smtClean="0">
                <a:latin typeface="微軟正黑體" pitchFamily="34" charset="-120"/>
                <a:ea typeface="微軟正黑體" pitchFamily="34" charset="-120"/>
              </a:rPr>
              <a:t>格納</a:t>
            </a:r>
            <a:r>
              <a:rPr lang="zh-TW" altLang="en-US" sz="1600" b="1" dirty="0" smtClean="0">
                <a:latin typeface="微軟正黑體" pitchFamily="34" charset="-120"/>
                <a:ea typeface="微軟正黑體" pitchFamily="34" charset="-120"/>
              </a:rPr>
              <a:t>希</a:t>
            </a:r>
            <a:r>
              <a:rPr lang="en-GB" altLang="zh-TW" sz="1600" b="1" dirty="0" smtClean="0">
                <a:latin typeface="微軟正黑體" pitchFamily="34" charset="-120"/>
                <a:ea typeface="微軟正黑體" pitchFamily="34" charset="-120"/>
              </a:rPr>
              <a:t>.</a:t>
            </a:r>
            <a:r>
              <a:rPr lang="zh-TW" altLang="en-US" sz="1600" b="1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GB" altLang="zh-TW" sz="1600" b="1" dirty="0" smtClean="0">
                <a:latin typeface="微軟正黑體" pitchFamily="34" charset="-120"/>
                <a:ea typeface="微軟正黑體" pitchFamily="34" charset="-120"/>
              </a:rPr>
              <a:t>25%</a:t>
            </a:r>
            <a:r>
              <a:rPr lang="zh-TW" altLang="en-GB" sz="1600" b="1" dirty="0" smtClean="0">
                <a:latin typeface="微軟正黑體" pitchFamily="34" charset="-120"/>
                <a:ea typeface="微軟正黑體" pitchFamily="34" charset="-120"/>
              </a:rPr>
              <a:t>希哈</a:t>
            </a:r>
            <a:endParaRPr lang="zh-TW" altLang="en-US" sz="1600" b="1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sz="1600" b="1" dirty="0">
                <a:latin typeface="微軟正黑體" pitchFamily="34" charset="-120"/>
                <a:ea typeface="微軟正黑體" pitchFamily="34" charset="-120"/>
              </a:rPr>
              <a:t>產</a:t>
            </a:r>
            <a:r>
              <a:rPr lang="zh-TW" altLang="en-US" sz="1600" b="1" dirty="0" smtClean="0">
                <a:latin typeface="微軟正黑體" pitchFamily="34" charset="-120"/>
                <a:ea typeface="微軟正黑體" pitchFamily="34" charset="-120"/>
              </a:rPr>
              <a:t>區：</a:t>
            </a:r>
            <a:r>
              <a:rPr lang="en-GB" altLang="zh-TW" sz="1600" b="1" dirty="0" smtClean="0">
                <a:latin typeface="微軟正黑體" pitchFamily="34" charset="-120"/>
                <a:ea typeface="微軟正黑體" pitchFamily="34" charset="-120"/>
              </a:rPr>
              <a:t>100% </a:t>
            </a:r>
            <a:r>
              <a:rPr lang="en-GB" altLang="zh-TW" sz="1600" b="1" dirty="0" err="1" smtClean="0">
                <a:latin typeface="微軟正黑體" pitchFamily="34" charset="-120"/>
                <a:ea typeface="微軟正黑體" pitchFamily="34" charset="-120"/>
              </a:rPr>
              <a:t>Maipo</a:t>
            </a:r>
            <a:r>
              <a:rPr lang="en-GB" altLang="zh-TW" sz="1600" b="1" dirty="0" smtClean="0">
                <a:latin typeface="微軟正黑體" pitchFamily="34" charset="-120"/>
                <a:ea typeface="微軟正黑體" pitchFamily="34" charset="-120"/>
              </a:rPr>
              <a:t> Valley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en-GB" altLang="zh-TW" sz="1600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en-GB" altLang="zh-TW" sz="1600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zh-TW" altLang="en-US" sz="1600" b="1" dirty="0" smtClean="0">
                <a:latin typeface="微軟正黑體" pitchFamily="34" charset="-120"/>
                <a:ea typeface="微軟正黑體" pitchFamily="34" charset="-120"/>
              </a:rPr>
              <a:t>釀</a:t>
            </a:r>
            <a:r>
              <a:rPr lang="zh-TW" altLang="en-US" sz="1600" b="1" dirty="0" smtClean="0">
                <a:latin typeface="微軟正黑體" pitchFamily="34" charset="-120"/>
                <a:ea typeface="微軟正黑體" pitchFamily="34" charset="-120"/>
              </a:rPr>
              <a:t>造：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手工採收，精選葡萄後重力壓榨，使用葡萄皮上的天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然</a:t>
            </a:r>
            <a:endParaRPr lang="en-US" altLang="zh-TW" sz="1600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　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　　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酵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母於不銹鋼桶</a:t>
            </a: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26º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發酵</a:t>
            </a:r>
            <a:r>
              <a:rPr lang="zh-TW" altLang="zh-TW" sz="1600" dirty="0" smtClean="0">
                <a:latin typeface="微軟正黑體" pitchFamily="34" charset="-120"/>
                <a:ea typeface="微軟正黑體" pitchFamily="34" charset="-120"/>
              </a:rPr>
              <a:t>浸漬25天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。壓汁後酒汁放置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於</a:t>
            </a:r>
            <a:endParaRPr lang="en-US" altLang="zh-TW" sz="1600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　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　　</a:t>
            </a: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400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公升裝法國橡木桶，</a:t>
            </a: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50%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二</a:t>
            </a:r>
            <a:r>
              <a:rPr lang="zh-TW" altLang="zh-TW" sz="1600" dirty="0" smtClean="0">
                <a:latin typeface="微軟正黑體" pitchFamily="34" charset="-120"/>
                <a:ea typeface="微軟正黑體" pitchFamily="34" charset="-120"/>
              </a:rPr>
              <a:t>年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舊</a:t>
            </a:r>
            <a:r>
              <a:rPr lang="zh-TW" altLang="zh-TW" sz="1600" dirty="0" smtClean="0">
                <a:latin typeface="微軟正黑體" pitchFamily="34" charset="-120"/>
                <a:ea typeface="微軟正黑體" pitchFamily="34" charset="-120"/>
              </a:rPr>
              <a:t>桶及50</a:t>
            </a: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%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 三</a:t>
            </a:r>
            <a:r>
              <a:rPr lang="zh-TW" altLang="zh-TW" sz="1600" dirty="0" smtClean="0">
                <a:latin typeface="微軟正黑體" pitchFamily="34" charset="-120"/>
                <a:ea typeface="微軟正黑體" pitchFamily="34" charset="-120"/>
              </a:rPr>
              <a:t>年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舊</a:t>
            </a:r>
            <a:r>
              <a:rPr lang="zh-TW" altLang="zh-TW" sz="1600" dirty="0" smtClean="0">
                <a:latin typeface="微軟正黑體" pitchFamily="34" charset="-120"/>
                <a:ea typeface="微軟正黑體" pitchFamily="34" charset="-120"/>
              </a:rPr>
              <a:t>桶</a:t>
            </a:r>
            <a:endParaRPr lang="en-US" altLang="zh-TW" sz="1600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　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　　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進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行乳酸發酵及</a:t>
            </a:r>
            <a:r>
              <a:rPr lang="zh-TW" altLang="zh-TW" sz="1600" dirty="0" smtClean="0">
                <a:latin typeface="微軟正黑體" pitchFamily="34" charset="-120"/>
                <a:ea typeface="微軟正黑體" pitchFamily="34" charset="-120"/>
              </a:rPr>
              <a:t>醇化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。每</a:t>
            </a: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4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個月換桶</a:t>
            </a:r>
            <a:r>
              <a:rPr lang="zh-TW" altLang="zh-TW" sz="1600" dirty="0" smtClean="0">
                <a:latin typeface="微軟正黑體" pitchFamily="34" charset="-120"/>
                <a:ea typeface="微軟正黑體" pitchFamily="34" charset="-120"/>
              </a:rPr>
              <a:t>，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酒汁無添加澄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清</a:t>
            </a:r>
            <a:endParaRPr lang="en-US" altLang="zh-TW" sz="1600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　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　　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劑</a:t>
            </a:r>
            <a:r>
              <a:rPr lang="zh-TW" altLang="zh-TW" sz="1600" dirty="0" smtClean="0">
                <a:latin typeface="微軟正黑體" pitchFamily="34" charset="-120"/>
                <a:ea typeface="微軟正黑體" pitchFamily="34" charset="-120"/>
              </a:rPr>
              <a:t>。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橡木桶中陳年</a:t>
            </a: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16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個月後裝瓶，裝瓶後靜置酒窖</a:t>
            </a: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4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個</a:t>
            </a:r>
            <a:endParaRPr lang="en-US" altLang="zh-TW" sz="1600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　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　　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月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後上市。</a:t>
            </a:r>
            <a:endParaRPr lang="en-US" altLang="zh-TW" sz="1600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lnSpc>
                <a:spcPct val="80000"/>
              </a:lnSpc>
              <a:buNone/>
            </a:pPr>
            <a:endParaRPr lang="en-US" altLang="zh-TW" sz="1400" dirty="0" smtClean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80000"/>
              </a:lnSpc>
            </a:pPr>
            <a:endParaRPr lang="en-US" altLang="zh-TW" sz="1400" dirty="0" smtClean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80000"/>
              </a:lnSpc>
            </a:pPr>
            <a:endParaRPr lang="en-US" altLang="zh-TW" sz="1600" dirty="0" smtClean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80000"/>
              </a:lnSpc>
            </a:pPr>
            <a:endParaRPr lang="en-US" altLang="zh-TW" sz="1600" dirty="0" smtClean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80000"/>
              </a:lnSpc>
            </a:pPr>
            <a:endParaRPr lang="zh-TW" altLang="en-US" sz="1600" dirty="0" smtClean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80000"/>
              </a:lnSpc>
            </a:pPr>
            <a:endParaRPr lang="zh-TW" altLang="en-US" sz="1600" dirty="0" smtClean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80000"/>
              </a:lnSpc>
            </a:pPr>
            <a:endParaRPr lang="zh-TW" altLang="en-US" sz="1600" dirty="0" smtClean="0"/>
          </a:p>
          <a:p>
            <a:pPr>
              <a:lnSpc>
                <a:spcPct val="80000"/>
              </a:lnSpc>
            </a:pPr>
            <a:endParaRPr lang="zh-TW" altLang="en-US" sz="1600" dirty="0" smtClean="0"/>
          </a:p>
        </p:txBody>
      </p:sp>
      <p:pic>
        <p:nvPicPr>
          <p:cNvPr id="3075" name="Picture 3" descr="C:\Users\admin\Pictures\Antiyal\4541GARNACHA SYRAH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1124744"/>
            <a:ext cx="2372300" cy="35719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7067128" cy="1143000"/>
          </a:xfrm>
        </p:spPr>
        <p:txBody>
          <a:bodyPr/>
          <a:lstStyle/>
          <a:p>
            <a:pPr algn="l"/>
            <a:r>
              <a:rPr lang="es-CL" altLang="en-US" sz="2400" b="1" u="sng" dirty="0" smtClean="0">
                <a:latin typeface="微軟正黑體" pitchFamily="34" charset="-120"/>
                <a:ea typeface="微軟正黑體" pitchFamily="34" charset="-120"/>
              </a:rPr>
              <a:t>ACHUMA  CABERNET SAUVIGNON </a:t>
            </a:r>
            <a:r>
              <a:rPr lang="es-CL" altLang="en-US" sz="2400" b="1" u="sng" dirty="0" smtClean="0">
                <a:latin typeface="微軟正黑體" pitchFamily="34" charset="-120"/>
                <a:ea typeface="微軟正黑體" pitchFamily="34" charset="-120"/>
              </a:rPr>
              <a:t>2015</a:t>
            </a:r>
            <a:r>
              <a:rPr lang="zh-TW" altLang="en-US" sz="2400" b="1" u="sng" dirty="0" smtClean="0">
                <a:latin typeface="微軟正黑體" pitchFamily="34" charset="-120"/>
                <a:ea typeface="微軟正黑體" pitchFamily="34" charset="-120"/>
              </a:rPr>
              <a:t>　</a:t>
            </a:r>
            <a:r>
              <a:rPr lang="en-US" altLang="zh-TW" sz="2400" b="1" u="sng" dirty="0" smtClean="0"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2400" b="1" u="sng" dirty="0" smtClean="0"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2400" b="1" u="sng" dirty="0" smtClean="0">
                <a:latin typeface="微軟正黑體" pitchFamily="34" charset="-120"/>
                <a:ea typeface="微軟正黑體" pitchFamily="34" charset="-120"/>
              </a:rPr>
              <a:t>阿</a:t>
            </a:r>
            <a:r>
              <a:rPr lang="zh-TW" altLang="en-US" sz="2400" b="1" u="sng" dirty="0" smtClean="0">
                <a:latin typeface="微軟正黑體" pitchFamily="34" charset="-120"/>
                <a:ea typeface="微軟正黑體" pitchFamily="34" charset="-120"/>
              </a:rPr>
              <a:t>庫馬卡本內蘇維翁紅葡萄</a:t>
            </a:r>
            <a:r>
              <a:rPr lang="zh-TW" altLang="en-US" sz="2400" b="1" u="sng" dirty="0" smtClean="0">
                <a:latin typeface="微軟正黑體" pitchFamily="34" charset="-120"/>
                <a:ea typeface="微軟正黑體" pitchFamily="34" charset="-120"/>
              </a:rPr>
              <a:t>酒</a:t>
            </a:r>
            <a:endParaRPr lang="zh-TW" altLang="en-US" sz="2400" b="1" u="sng" dirty="0" smtClean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3314" name="Rectangle 3"/>
          <p:cNvSpPr>
            <a:spLocks noGrp="1"/>
          </p:cNvSpPr>
          <p:nvPr>
            <p:ph type="body" idx="1"/>
          </p:nvPr>
        </p:nvSpPr>
        <p:spPr>
          <a:xfrm>
            <a:off x="467544" y="1700808"/>
            <a:ext cx="6264696" cy="4425355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zh-TW" altLang="en-US" sz="1600" b="1" dirty="0" smtClean="0">
                <a:latin typeface="微軟正黑體" pitchFamily="34" charset="-120"/>
                <a:ea typeface="微軟正黑體" pitchFamily="34" charset="-120"/>
              </a:rPr>
              <a:t>葡萄品</a:t>
            </a:r>
            <a:r>
              <a:rPr lang="zh-TW" altLang="en-US" sz="1600" b="1" dirty="0" smtClean="0">
                <a:latin typeface="微軟正黑體" pitchFamily="34" charset="-120"/>
                <a:ea typeface="微軟正黑體" pitchFamily="34" charset="-120"/>
              </a:rPr>
              <a:t>種：</a:t>
            </a:r>
            <a:r>
              <a:rPr lang="en-US" altLang="zh-TW" sz="1600" b="1" dirty="0" smtClean="0">
                <a:latin typeface="微軟正黑體" pitchFamily="34" charset="-120"/>
                <a:ea typeface="微軟正黑體" pitchFamily="34" charset="-120"/>
              </a:rPr>
              <a:t>100</a:t>
            </a:r>
            <a:r>
              <a:rPr lang="en-US" altLang="zh-TW" sz="1600" b="1" dirty="0" smtClean="0">
                <a:latin typeface="微軟正黑體" pitchFamily="34" charset="-120"/>
                <a:ea typeface="微軟正黑體" pitchFamily="34" charset="-120"/>
              </a:rPr>
              <a:t>%</a:t>
            </a:r>
            <a:r>
              <a:rPr lang="zh-TW" altLang="en-US" sz="1600" b="1" dirty="0" smtClean="0">
                <a:latin typeface="微軟正黑體" pitchFamily="34" charset="-120"/>
                <a:ea typeface="微軟正黑體" pitchFamily="34" charset="-120"/>
              </a:rPr>
              <a:t>卡本內蘇維翁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sz="1600" b="1" dirty="0" smtClean="0">
                <a:latin typeface="微軟正黑體" pitchFamily="34" charset="-120"/>
                <a:ea typeface="微軟正黑體" pitchFamily="34" charset="-120"/>
              </a:rPr>
              <a:t>土</a:t>
            </a:r>
            <a:r>
              <a:rPr lang="zh-TW" altLang="en-US" sz="1600" b="1" dirty="0" smtClean="0">
                <a:latin typeface="微軟正黑體" pitchFamily="34" charset="-120"/>
                <a:ea typeface="微軟正黑體" pitchFamily="34" charset="-120"/>
              </a:rPr>
              <a:t>質；沖</a:t>
            </a:r>
            <a:r>
              <a:rPr lang="zh-TW" altLang="en-US" sz="1600" b="1" dirty="0" smtClean="0">
                <a:latin typeface="微軟正黑體" pitchFamily="34" charset="-120"/>
                <a:ea typeface="微軟正黑體" pitchFamily="34" charset="-120"/>
              </a:rPr>
              <a:t>積石灰土、黏土 </a:t>
            </a:r>
            <a:r>
              <a:rPr lang="en-US" altLang="zh-TW" sz="1600" b="1" dirty="0" smtClean="0"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1600" b="1" dirty="0" smtClean="0"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1600" b="1" dirty="0">
                <a:latin typeface="微軟正黑體" pitchFamily="34" charset="-120"/>
                <a:ea typeface="微軟正黑體" pitchFamily="34" charset="-120"/>
              </a:rPr>
              <a:t>產</a:t>
            </a:r>
            <a:r>
              <a:rPr lang="zh-TW" altLang="en-US" sz="1600" b="1" dirty="0" smtClean="0">
                <a:latin typeface="微軟正黑體" pitchFamily="34" charset="-120"/>
                <a:ea typeface="微軟正黑體" pitchFamily="34" charset="-120"/>
              </a:rPr>
              <a:t>區：</a:t>
            </a:r>
            <a:r>
              <a:rPr lang="en-US" altLang="zh-TW" sz="1600" b="1" dirty="0" smtClean="0">
                <a:latin typeface="微軟正黑體" pitchFamily="34" charset="-120"/>
                <a:ea typeface="微軟正黑體" pitchFamily="34" charset="-120"/>
              </a:rPr>
              <a:t>Central </a:t>
            </a:r>
            <a:r>
              <a:rPr lang="en-US" altLang="zh-TW" sz="1600" b="1" dirty="0" smtClean="0">
                <a:latin typeface="微軟正黑體" pitchFamily="34" charset="-120"/>
                <a:ea typeface="微軟正黑體" pitchFamily="34" charset="-120"/>
              </a:rPr>
              <a:t>valley</a:t>
            </a:r>
          </a:p>
          <a:p>
            <a:pPr>
              <a:lnSpc>
                <a:spcPct val="80000"/>
              </a:lnSpc>
              <a:buNone/>
            </a:pPr>
            <a:endParaRPr lang="en-US" altLang="zh-TW" sz="1600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altLang="zh-TW" sz="1600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Achuma 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系列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為 </a:t>
            </a: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Antiyal 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收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購葡萄所釀製的葡萄酒。為有機葡萄所釀造。酒汁於法國橡木桶中醇化</a:t>
            </a: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6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個月後裝瓶，</a:t>
            </a: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20%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為法國橡木桶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。</a:t>
            </a:r>
            <a:endParaRPr lang="en-US" altLang="zh-TW" sz="1600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altLang="zh-TW" sz="1600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Achuma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 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是印加語指的是非常特別的仙人掌，在薩滿教中象徵是強大的，天堂的鑰匙，一個精神植物，開著美麗的白色的花，自然地在山中生長，和河床，圍繞著酒莊的屋舍！</a:t>
            </a: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</a:br>
            <a:endParaRPr lang="en-US" altLang="zh-TW" sz="1600" dirty="0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lnSpc>
                <a:spcPct val="80000"/>
              </a:lnSpc>
            </a:pPr>
            <a:endParaRPr lang="en-US" altLang="zh-TW" sz="1600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zh-TW" altLang="en-US" sz="1600" b="1" dirty="0" smtClean="0">
                <a:latin typeface="微軟正黑體" pitchFamily="34" charset="-120"/>
                <a:ea typeface="微軟正黑體" pitchFamily="34" charset="-120"/>
              </a:rPr>
              <a:t>品酒筆</a:t>
            </a:r>
            <a:r>
              <a:rPr lang="zh-TW" altLang="en-US" sz="1600" b="1" dirty="0" smtClean="0">
                <a:latin typeface="微軟正黑體" pitchFamily="34" charset="-120"/>
                <a:ea typeface="微軟正黑體" pitchFamily="34" charset="-120"/>
              </a:rPr>
              <a:t>記：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寶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石紅的色澤，香氣濃郁，新鮮紅色水果如櫻桃，梅子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，</a:t>
            </a:r>
            <a:endParaRPr lang="en-US" altLang="zh-TW" sz="1600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　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　　　　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有些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微泥土味。口感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中等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酒體，均衡多汁，柔順而成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熟</a:t>
            </a:r>
            <a:endParaRPr lang="en-US" altLang="zh-TW" sz="1600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　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　　　　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的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單寧。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n-US" altLang="zh-TW" sz="12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endParaRPr lang="en-US" altLang="zh-TW" sz="12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endParaRPr lang="en-US" altLang="zh-TW" sz="1200" dirty="0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80000"/>
              </a:lnSpc>
            </a:pPr>
            <a:endParaRPr lang="en-US" altLang="zh-TW" sz="1200" dirty="0" smtClean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80000"/>
              </a:lnSpc>
            </a:pPr>
            <a:endParaRPr lang="zh-TW" altLang="en-US" sz="1200" dirty="0" smtClean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80000"/>
              </a:lnSpc>
            </a:pPr>
            <a:endParaRPr lang="zh-TW" altLang="en-US" sz="1200" dirty="0" smtClean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80000"/>
              </a:lnSpc>
            </a:pPr>
            <a:endParaRPr lang="zh-TW" altLang="en-US" sz="1600" dirty="0" smtClean="0"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5" name="圖片 4" descr="C:\Users\B03612\AppData\Local\Microsoft\Windows\Temporary Internet Files\Content.Word\ACHUMA CS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548680"/>
            <a:ext cx="1440160" cy="58951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CL" altLang="zh-TW" sz="2400" b="1" u="sng" dirty="0" smtClean="0">
                <a:latin typeface="微軟正黑體" pitchFamily="34" charset="-120"/>
                <a:ea typeface="微軟正黑體" pitchFamily="34" charset="-120"/>
              </a:rPr>
              <a:t>ACHUMA  CARMENERE  2015</a:t>
            </a:r>
            <a:br>
              <a:rPr lang="es-CL" altLang="zh-TW" sz="2400" b="1" u="sng" dirty="0" smtClean="0"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2400" b="1" u="sng" dirty="0" smtClean="0">
                <a:latin typeface="微軟正黑體" pitchFamily="34" charset="-120"/>
                <a:ea typeface="微軟正黑體" pitchFamily="34" charset="-120"/>
              </a:rPr>
              <a:t>阿庫馬</a:t>
            </a:r>
            <a:r>
              <a:rPr lang="zh-TW" altLang="en-US" sz="2400" b="1" u="sng" dirty="0" smtClean="0">
                <a:latin typeface="微軟正黑體" pitchFamily="34" charset="-120"/>
                <a:ea typeface="微軟正黑體" pitchFamily="34" charset="-120"/>
              </a:rPr>
              <a:t>卡門涅爾紅</a:t>
            </a:r>
            <a:r>
              <a:rPr lang="zh-TW" altLang="en-US" sz="2400" b="1" u="sng" dirty="0" smtClean="0">
                <a:latin typeface="微軟正黑體" pitchFamily="34" charset="-120"/>
                <a:ea typeface="微軟正黑體" pitchFamily="34" charset="-120"/>
              </a:rPr>
              <a:t>葡萄</a:t>
            </a:r>
            <a:r>
              <a:rPr lang="zh-TW" altLang="en-US" sz="2400" b="1" u="sng" dirty="0" smtClean="0">
                <a:latin typeface="微軟正黑體" pitchFamily="34" charset="-120"/>
                <a:ea typeface="微軟正黑體" pitchFamily="34" charset="-120"/>
              </a:rPr>
              <a:t>酒</a:t>
            </a:r>
            <a:endParaRPr lang="zh-TW" altLang="en-US" sz="2400" u="sng" dirty="0" smtClean="0"/>
          </a:p>
        </p:txBody>
      </p:sp>
      <p:sp>
        <p:nvSpPr>
          <p:cNvPr id="14338" name="Rectangle 3"/>
          <p:cNvSpPr>
            <a:spLocks noGrp="1"/>
          </p:cNvSpPr>
          <p:nvPr>
            <p:ph type="body" idx="1"/>
          </p:nvPr>
        </p:nvSpPr>
        <p:spPr>
          <a:xfrm>
            <a:off x="467544" y="1556792"/>
            <a:ext cx="6192688" cy="4804584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zh-TW" altLang="en-US" sz="1600" b="1" dirty="0" smtClean="0">
                <a:latin typeface="微軟正黑體" pitchFamily="34" charset="-120"/>
                <a:ea typeface="微軟正黑體" pitchFamily="34" charset="-120"/>
              </a:rPr>
              <a:t>葡萄品</a:t>
            </a:r>
            <a:r>
              <a:rPr lang="zh-TW" altLang="en-US" sz="1600" b="1" dirty="0" smtClean="0">
                <a:latin typeface="微軟正黑體" pitchFamily="34" charset="-120"/>
                <a:ea typeface="微軟正黑體" pitchFamily="34" charset="-120"/>
              </a:rPr>
              <a:t>種：</a:t>
            </a:r>
            <a:r>
              <a:rPr lang="en-US" altLang="zh-TW" sz="1600" b="1" dirty="0" smtClean="0">
                <a:latin typeface="微軟正黑體" pitchFamily="34" charset="-120"/>
                <a:ea typeface="微軟正黑體" pitchFamily="34" charset="-120"/>
              </a:rPr>
              <a:t>100</a:t>
            </a:r>
            <a:r>
              <a:rPr lang="en-US" altLang="zh-TW" sz="1600" b="1" dirty="0" smtClean="0">
                <a:latin typeface="微軟正黑體" pitchFamily="34" charset="-120"/>
                <a:ea typeface="微軟正黑體" pitchFamily="34" charset="-120"/>
              </a:rPr>
              <a:t>% </a:t>
            </a:r>
            <a:r>
              <a:rPr lang="zh-TW" altLang="en-US" sz="1600" b="1" dirty="0" smtClean="0">
                <a:latin typeface="微軟正黑體" pitchFamily="34" charset="-120"/>
                <a:ea typeface="微軟正黑體" pitchFamily="34" charset="-120"/>
              </a:rPr>
              <a:t>卡門涅爾</a:t>
            </a:r>
            <a:br>
              <a:rPr lang="zh-TW" altLang="en-US" sz="1600" b="1" dirty="0" smtClean="0"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1600" b="1" dirty="0" smtClean="0">
                <a:latin typeface="微軟正黑體" pitchFamily="34" charset="-120"/>
                <a:ea typeface="微軟正黑體" pitchFamily="34" charset="-120"/>
              </a:rPr>
              <a:t>土</a:t>
            </a:r>
            <a:r>
              <a:rPr lang="zh-TW" altLang="en-US" sz="1600" b="1" dirty="0" smtClean="0">
                <a:latin typeface="微軟正黑體" pitchFamily="34" charset="-120"/>
                <a:ea typeface="微軟正黑體" pitchFamily="34" charset="-120"/>
              </a:rPr>
              <a:t>質：沖</a:t>
            </a:r>
            <a:r>
              <a:rPr lang="zh-TW" altLang="en-US" sz="1600" b="1" dirty="0" smtClean="0">
                <a:latin typeface="微軟正黑體" pitchFamily="34" charset="-120"/>
                <a:ea typeface="微軟正黑體" pitchFamily="34" charset="-120"/>
              </a:rPr>
              <a:t>積岩石與黏土 </a:t>
            </a:r>
            <a:br>
              <a:rPr lang="zh-TW" altLang="en-US" sz="1600" b="1" dirty="0" smtClean="0"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1600" b="1" dirty="0">
                <a:latin typeface="微軟正黑體" pitchFamily="34" charset="-120"/>
                <a:ea typeface="微軟正黑體" pitchFamily="34" charset="-120"/>
              </a:rPr>
              <a:t>產</a:t>
            </a:r>
            <a:r>
              <a:rPr lang="zh-TW" altLang="en-US" sz="1600" b="1" dirty="0" smtClean="0">
                <a:latin typeface="微軟正黑體" pitchFamily="34" charset="-120"/>
                <a:ea typeface="微軟正黑體" pitchFamily="34" charset="-120"/>
              </a:rPr>
              <a:t>區：</a:t>
            </a:r>
            <a:r>
              <a:rPr lang="en-US" altLang="zh-TW" sz="1600" b="1" dirty="0" err="1" smtClean="0">
                <a:latin typeface="微軟正黑體" pitchFamily="34" charset="-120"/>
                <a:ea typeface="微軟正黑體" pitchFamily="34" charset="-120"/>
              </a:rPr>
              <a:t>Colchagua</a:t>
            </a:r>
            <a:r>
              <a:rPr lang="en-US" altLang="zh-TW" sz="1600" b="1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1600" b="1" dirty="0" smtClean="0">
                <a:latin typeface="微軟正黑體" pitchFamily="34" charset="-120"/>
                <a:ea typeface="微軟正黑體" pitchFamily="34" charset="-120"/>
              </a:rPr>
              <a:t>Valley</a:t>
            </a:r>
            <a:r>
              <a:rPr lang="zh-TW" altLang="en-US" sz="1600" b="1" dirty="0" smtClean="0">
                <a:latin typeface="微軟正黑體" pitchFamily="34" charset="-120"/>
                <a:ea typeface="微軟正黑體" pitchFamily="34" charset="-120"/>
              </a:rPr>
              <a:t> </a:t>
            </a:r>
            <a:endParaRPr lang="en-US" altLang="zh-TW" sz="16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lnSpc>
                <a:spcPct val="80000"/>
              </a:lnSpc>
            </a:pPr>
            <a:endParaRPr lang="en-US" altLang="zh-TW" sz="1600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Achuma 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系列為其收購葡萄所釀製的葡萄酒。為有機葡萄所釀造。酒汁於法國橡木桶中醇化</a:t>
            </a: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6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個月後裝瓶，</a:t>
            </a: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20%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為法國橡木桶。</a:t>
            </a:r>
            <a:endParaRPr lang="en-US" altLang="zh-TW" sz="1600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altLang="zh-TW" sz="1600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Achuma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 是印加語指的是非常特別的仙人掌，在薩滿教中象徵是強大的，天堂的鑰匙，一個精神植物，開著美麗的白色的花，自然地在山中生長，和河床，圍繞著酒莊的屋舍！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</a:br>
            <a:endParaRPr lang="en-US" altLang="zh-TW" sz="1600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altLang="zh-TW" sz="1600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zh-TW" altLang="en-US" sz="1600" b="1" dirty="0" smtClean="0">
                <a:latin typeface="微軟正黑體" pitchFamily="34" charset="-120"/>
                <a:ea typeface="微軟正黑體" pitchFamily="34" charset="-120"/>
              </a:rPr>
              <a:t>品酒筆</a:t>
            </a:r>
            <a:r>
              <a:rPr lang="zh-TW" altLang="en-US" sz="1600" b="1" dirty="0" smtClean="0">
                <a:latin typeface="微軟正黑體" pitchFamily="34" charset="-120"/>
                <a:ea typeface="微軟正黑體" pitchFamily="34" charset="-120"/>
              </a:rPr>
              <a:t>記：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顏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色是紅中帶紫。香氣濃郁，紅色水果，梅子，漿果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，</a:t>
            </a:r>
            <a:endParaRPr lang="en-US" altLang="zh-TW" sz="1600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　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　　　　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黑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醋栗和香料。酒體飽滿平衡，成熟和柔軟的單寧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，尾</a:t>
            </a:r>
            <a:endParaRPr lang="en-US" altLang="zh-TW" sz="1600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　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　　　　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韻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悠長。</a:t>
            </a:r>
            <a:endParaRPr lang="en-US" altLang="zh-TW" sz="1600" dirty="0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lnSpc>
                <a:spcPct val="80000"/>
              </a:lnSpc>
            </a:pPr>
            <a:endParaRPr lang="en-US" altLang="zh-TW" sz="14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endParaRPr lang="en-US" altLang="zh-TW" sz="14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endParaRPr lang="en-US" altLang="zh-TW" sz="14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endParaRPr lang="en-US" altLang="zh-TW" sz="1400" dirty="0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80000"/>
              </a:lnSpc>
            </a:pPr>
            <a:endParaRPr lang="en-US" altLang="zh-TW" sz="1600" dirty="0" smtClean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80000"/>
              </a:lnSpc>
            </a:pPr>
            <a:endParaRPr lang="zh-TW" altLang="en-US" sz="1600" dirty="0" smtClean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80000"/>
              </a:lnSpc>
            </a:pPr>
            <a:endParaRPr lang="zh-TW" altLang="en-US" sz="1600" dirty="0" smtClean="0"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5" name="圖片 4" descr="C:\Users\B03612\AppData\Local\Microsoft\Windows\Temporary Internet Files\Content.Word\ACHUMA Carmenere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548680"/>
            <a:ext cx="1440160" cy="5904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CL" altLang="zh-TW" sz="2400" b="1" u="sng" dirty="0" smtClean="0">
                <a:latin typeface="微軟正黑體" pitchFamily="34" charset="-120"/>
                <a:ea typeface="微軟正黑體" pitchFamily="34" charset="-120"/>
              </a:rPr>
              <a:t>ACHUMA  CHARDONNAY  2016</a:t>
            </a:r>
            <a:br>
              <a:rPr lang="es-CL" altLang="zh-TW" sz="2400" b="1" u="sng" dirty="0" smtClean="0"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2400" b="1" u="sng" dirty="0" smtClean="0">
                <a:latin typeface="微軟正黑體" pitchFamily="34" charset="-120"/>
                <a:ea typeface="微軟正黑體" pitchFamily="34" charset="-120"/>
              </a:rPr>
              <a:t>阿庫馬夏多內白葡萄</a:t>
            </a:r>
            <a:r>
              <a:rPr lang="zh-TW" altLang="en-US" sz="2400" b="1" u="sng" dirty="0" smtClean="0">
                <a:latin typeface="微軟正黑體" pitchFamily="34" charset="-120"/>
                <a:ea typeface="微軟正黑體" pitchFamily="34" charset="-120"/>
              </a:rPr>
              <a:t>酒</a:t>
            </a:r>
            <a:endParaRPr lang="zh-TW" altLang="en-US" sz="2800" b="1" u="sng" dirty="0" smtClean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5363" name="Rectangle 3"/>
          <p:cNvSpPr>
            <a:spLocks noGrp="1"/>
          </p:cNvSpPr>
          <p:nvPr>
            <p:ph type="body" idx="1"/>
          </p:nvPr>
        </p:nvSpPr>
        <p:spPr>
          <a:xfrm>
            <a:off x="395536" y="1412776"/>
            <a:ext cx="6159059" cy="4713387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zh-TW" altLang="en-US" sz="1600" b="1" dirty="0" smtClean="0">
                <a:latin typeface="微軟正黑體" pitchFamily="34" charset="-120"/>
                <a:ea typeface="微軟正黑體" pitchFamily="34" charset="-120"/>
              </a:rPr>
              <a:t>葡萄品</a:t>
            </a:r>
            <a:r>
              <a:rPr lang="zh-TW" altLang="en-US" sz="1600" b="1" dirty="0" smtClean="0">
                <a:latin typeface="微軟正黑體" pitchFamily="34" charset="-120"/>
                <a:ea typeface="微軟正黑體" pitchFamily="34" charset="-120"/>
              </a:rPr>
              <a:t>種：</a:t>
            </a:r>
            <a:r>
              <a:rPr lang="en-US" altLang="zh-TW" sz="1600" b="1" dirty="0" smtClean="0">
                <a:latin typeface="微軟正黑體" pitchFamily="34" charset="-120"/>
                <a:ea typeface="微軟正黑體" pitchFamily="34" charset="-120"/>
              </a:rPr>
              <a:t>100</a:t>
            </a:r>
            <a:r>
              <a:rPr lang="en-US" altLang="zh-TW" sz="1600" b="1" dirty="0" smtClean="0">
                <a:latin typeface="微軟正黑體" pitchFamily="34" charset="-120"/>
                <a:ea typeface="微軟正黑體" pitchFamily="34" charset="-120"/>
              </a:rPr>
              <a:t>%</a:t>
            </a:r>
            <a:r>
              <a:rPr lang="zh-TW" altLang="en-US" sz="1600" b="1" dirty="0" smtClean="0">
                <a:latin typeface="微軟正黑體" pitchFamily="34" charset="-120"/>
                <a:ea typeface="微軟正黑體" pitchFamily="34" charset="-120"/>
              </a:rPr>
              <a:t>夏多內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sz="1600" b="1" dirty="0" smtClean="0">
                <a:latin typeface="微軟正黑體" pitchFamily="34" charset="-120"/>
                <a:ea typeface="微軟正黑體" pitchFamily="34" charset="-120"/>
              </a:rPr>
              <a:t>土</a:t>
            </a:r>
            <a:r>
              <a:rPr lang="zh-TW" altLang="en-US" sz="1600" b="1" dirty="0" smtClean="0">
                <a:latin typeface="微軟正黑體" pitchFamily="34" charset="-120"/>
                <a:ea typeface="微軟正黑體" pitchFamily="34" charset="-120"/>
              </a:rPr>
              <a:t>質：</a:t>
            </a:r>
            <a:r>
              <a:rPr lang="en-US" altLang="zh-TW" sz="1600" b="1" dirty="0" smtClean="0">
                <a:latin typeface="微軟正黑體" pitchFamily="34" charset="-120"/>
                <a:ea typeface="微軟正黑體" pitchFamily="34" charset="-120"/>
              </a:rPr>
              <a:t>G</a:t>
            </a:r>
            <a:r>
              <a:rPr lang="zh-TW" altLang="zh-TW" sz="1600" b="1" dirty="0" smtClean="0">
                <a:latin typeface="微軟正黑體" pitchFamily="34" charset="-120"/>
                <a:ea typeface="微軟正黑體" pitchFamily="34" charset="-120"/>
              </a:rPr>
              <a:t>ranodiorita</a:t>
            </a:r>
            <a:r>
              <a:rPr lang="zh-TW" altLang="zh-TW" sz="1600" b="1" dirty="0" smtClean="0">
                <a:latin typeface="微軟正黑體" pitchFamily="34" charset="-120"/>
                <a:ea typeface="微軟正黑體" pitchFamily="34" charset="-120"/>
              </a:rPr>
              <a:t>的砂質黏土</a:t>
            </a:r>
            <a:r>
              <a:rPr lang="zh-TW" altLang="en-US" sz="1600" b="1" dirty="0" smtClean="0"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zh-TW" altLang="en-US" sz="1600" b="1" dirty="0" smtClean="0"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1600" b="1" dirty="0">
                <a:latin typeface="微軟正黑體" pitchFamily="34" charset="-120"/>
                <a:ea typeface="微軟正黑體" pitchFamily="34" charset="-120"/>
              </a:rPr>
              <a:t>產</a:t>
            </a:r>
            <a:r>
              <a:rPr lang="zh-TW" altLang="en-US" sz="1600" b="1" dirty="0" smtClean="0">
                <a:latin typeface="微軟正黑體" pitchFamily="34" charset="-120"/>
                <a:ea typeface="微軟正黑體" pitchFamily="34" charset="-120"/>
              </a:rPr>
              <a:t>區：</a:t>
            </a:r>
            <a:r>
              <a:rPr lang="en-US" altLang="zh-TW" sz="1600" b="1" dirty="0" smtClean="0">
                <a:latin typeface="微軟正黑體" pitchFamily="34" charset="-120"/>
                <a:ea typeface="微軟正黑體" pitchFamily="34" charset="-120"/>
              </a:rPr>
              <a:t>Casablanca </a:t>
            </a:r>
            <a:r>
              <a:rPr lang="en-US" altLang="zh-TW" sz="1600" b="1" dirty="0" smtClean="0">
                <a:latin typeface="微軟正黑體" pitchFamily="34" charset="-120"/>
                <a:ea typeface="微軟正黑體" pitchFamily="34" charset="-120"/>
              </a:rPr>
              <a:t>Valley</a:t>
            </a:r>
          </a:p>
          <a:p>
            <a:pPr marL="0" indent="0">
              <a:lnSpc>
                <a:spcPct val="90000"/>
              </a:lnSpc>
              <a:buNone/>
            </a:pPr>
            <a:endParaRPr lang="en-US" altLang="zh-TW" sz="1600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Achuma 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系列為其收購葡萄所釀製的葡萄酒。為有機葡萄所釀造。酒汁於醇化</a:t>
            </a: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3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個月後裝瓶，</a:t>
            </a: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95%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在不鏽鋼槽中醇化， </a:t>
            </a: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5%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在法國橡木桶中。 </a:t>
            </a:r>
            <a:endParaRPr lang="en-US" altLang="zh-TW" sz="1600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altLang="zh-TW" sz="1600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zh-TW" sz="1600" dirty="0" err="1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Achuma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 是印加語指的是非常特別的仙人掌，在薩滿教中象徵是強大的，天堂的鑰匙，一個精神植物，開著美麗的白色的花，自然地在山中生長，和河床，圍繞著酒莊的屋舍！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</a:br>
            <a:endParaRPr lang="en-US" altLang="zh-TW" sz="1600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altLang="zh-TW" sz="1600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1600" b="1" dirty="0" smtClean="0">
                <a:latin typeface="微軟正黑體" pitchFamily="34" charset="-120"/>
                <a:ea typeface="微軟正黑體" pitchFamily="34" charset="-120"/>
              </a:rPr>
              <a:t>品酒筆</a:t>
            </a:r>
            <a:r>
              <a:rPr lang="zh-TW" altLang="en-US" sz="1600" b="1" dirty="0" smtClean="0">
                <a:latin typeface="微軟正黑體" pitchFamily="34" charset="-120"/>
                <a:ea typeface="微軟正黑體" pitchFamily="34" charset="-120"/>
              </a:rPr>
              <a:t>記：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明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亮的淡黃色，檸檬水果，葡萄柚和酸橙的新鮮香氣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，</a:t>
            </a:r>
            <a:endParaRPr lang="en-US" altLang="zh-TW" sz="1600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　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　　　　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熱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帶水果和細微香料味。口感清爽均衡飽滿，尾韻悠長。</a:t>
            </a:r>
            <a:endParaRPr lang="en-US" altLang="zh-TW" sz="1600" dirty="0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lnSpc>
                <a:spcPct val="90000"/>
              </a:lnSpc>
            </a:pPr>
            <a:endParaRPr lang="zh-TW" altLang="en-US" sz="14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s-CL" altLang="zh-TW" sz="1400" dirty="0" smtClean="0"/>
          </a:p>
          <a:p>
            <a:pPr marL="0" indent="0" eaLnBrk="1" hangingPunct="1">
              <a:lnSpc>
                <a:spcPct val="90000"/>
              </a:lnSpc>
              <a:buNone/>
            </a:pPr>
            <a:endParaRPr lang="es-CL" altLang="zh-TW" sz="14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1400" dirty="0" smtClean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90000"/>
              </a:lnSpc>
            </a:pPr>
            <a:endParaRPr lang="zh-TW" altLang="en-US" sz="1600" dirty="0" smtClean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90000"/>
              </a:lnSpc>
            </a:pPr>
            <a:endParaRPr lang="zh-TW" altLang="en-US" sz="1600" dirty="0" smtClean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90000"/>
              </a:lnSpc>
            </a:pPr>
            <a:endParaRPr lang="zh-TW" altLang="en-US" sz="1600" dirty="0" smtClean="0"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5" name="圖片 4" descr="C:\Users\B03612\AppData\Local\Microsoft\Windows\Temporary Internet Files\Content.Word\ACHUMA Chardonnay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240" y="548680"/>
            <a:ext cx="1656184" cy="5904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1636</TotalTime>
  <Words>723</Words>
  <Application>Microsoft Office PowerPoint</Application>
  <PresentationFormat>如螢幕大小 (4:3)</PresentationFormat>
  <Paragraphs>167</Paragraphs>
  <Slides>9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0" baseType="lpstr">
      <vt:lpstr>Office 佈景主題</vt:lpstr>
      <vt:lpstr>Antiyal酒莊介紹</vt:lpstr>
      <vt:lpstr>Antiyal  2014 阿波羅之子紅葡萄酒</vt:lpstr>
      <vt:lpstr>Antiyal-Carmenere 2014 阿波羅之子卡門涅爾紅葡萄酒</vt:lpstr>
      <vt:lpstr>Kuyen 2013 月亮紅葡萄酒</vt:lpstr>
      <vt:lpstr>Pura Fe Cabernet Sauvignon 2014 熱血卡本內蘇維翁紅葡萄酒</vt:lpstr>
      <vt:lpstr>Pura Fe Garnacha - Syrah  2014 熱血格納希-希哈紅葡萄酒</vt:lpstr>
      <vt:lpstr>ACHUMA  CABERNET SAUVIGNON 2015　 阿庫馬卡本內蘇維翁紅葡萄酒</vt:lpstr>
      <vt:lpstr>ACHUMA  CARMENERE  2015 阿庫馬卡門涅爾紅葡萄酒</vt:lpstr>
      <vt:lpstr>ACHUMA  CHARDONNAY  2016 阿庫馬夏多內白葡萄酒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Herve Kerlann  Bourgogne Pinot Noir  2014 柯蘭酒莊勃根地黑皮諾紅葡萄酒  葡萄: 100% 黑皮諾葡萄  土質: 黏土及白堊  樹齡: 平均30年植株  地塊:  由 Mercurey 及 Echevronne 村的數</dc:title>
  <dc:creator>admin</dc:creator>
  <cp:lastModifiedBy>B03612</cp:lastModifiedBy>
  <cp:revision>116</cp:revision>
  <dcterms:created xsi:type="dcterms:W3CDTF">2016-12-05T03:29:07Z</dcterms:created>
  <dcterms:modified xsi:type="dcterms:W3CDTF">2017-04-19T07:32:14Z</dcterms:modified>
</cp:coreProperties>
</file>